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7"/>
  </p:notesMasterIdLst>
  <p:sldIdLst>
    <p:sldId id="256" r:id="rId3"/>
    <p:sldId id="257" r:id="rId4"/>
    <p:sldId id="258" r:id="rId5"/>
    <p:sldId id="273" r:id="rId6"/>
    <p:sldId id="275" r:id="rId7"/>
    <p:sldId id="260" r:id="rId8"/>
    <p:sldId id="271" r:id="rId9"/>
    <p:sldId id="274" r:id="rId10"/>
    <p:sldId id="263" r:id="rId11"/>
    <p:sldId id="272" r:id="rId12"/>
    <p:sldId id="261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NanumGothic" panose="020D0604000000000000" pitchFamily="34" charset="-127"/>
      <p:regular r:id="rId18"/>
      <p:bold r:id="rId19"/>
    </p:embeddedFont>
    <p:embeddedFont>
      <p:font typeface="DM Sans" pitchFamily="2" charset="0"/>
      <p:regular r:id="rId20"/>
      <p:bold r:id="rId21"/>
      <p:italic r:id="rId22"/>
      <p:boldItalic r:id="rId23"/>
    </p:embeddedFont>
    <p:embeddedFont>
      <p:font typeface="NANUMBARUNGOTHICOTF ULTRALIGHT" pitchFamily="2" charset="-128"/>
      <p:regular r:id="rId24"/>
    </p:embeddedFont>
    <p:embeddedFont>
      <p:font typeface="NANUMBARUNGOTHICOTF ULTRALIGHT" pitchFamily="2" charset="-128"/>
      <p:regular r:id="rId24"/>
    </p:embeddedFont>
    <p:embeddedFont>
      <p:font typeface="NanumGothicExtraBold" pitchFamily="2" charset="-127"/>
      <p:bold r:id="rId25"/>
    </p:embeddedFont>
    <p:embeddedFont>
      <p:font typeface="S-Core Dream 3 Light" panose="020B0503030302020204" pitchFamily="34" charset="-127"/>
      <p:regular r:id="rId26"/>
    </p:embeddedFont>
    <p:embeddedFont>
      <p:font typeface="S-Core Dream 6 Bold" panose="020B0503030302020204" pitchFamily="34" charset="-127"/>
      <p:regular r:id="rId27"/>
      <p:bold r:id="rId28"/>
    </p:embeddedFont>
    <p:embeddedFont>
      <p:font typeface="S-Core Dream 7 ExtraBold" panose="020B0503030302020204" pitchFamily="34" charset="-127"/>
      <p:bold r:id="rId29"/>
    </p:embeddedFont>
    <p:embeddedFont>
      <p:font typeface="S-Core Dream 8 Heavy" panose="020B0503030302020204" pitchFamily="34" charset="-127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90BA"/>
    <a:srgbClr val="DF9E7D"/>
    <a:srgbClr val="70B4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48"/>
    <p:restoredTop sz="72650"/>
  </p:normalViewPr>
  <p:slideViewPr>
    <p:cSldViewPr snapToGrid="0">
      <p:cViewPr>
        <p:scale>
          <a:sx n="140" d="100"/>
          <a:sy n="140" d="100"/>
        </p:scale>
        <p:origin x="976" y="4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f3d1d720f7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f3d1d720f7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c2b4983431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JDBC API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의 세 가지 주요 기능은 다음과 같다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Java 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애플리케이션과 관계형 데이터베이스 간의 연결 설정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SQL 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문을 작성하고 실행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결과를 처리 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[2]</a:t>
            </a:r>
            <a:endParaRPr lang="ko-KR" altLang="en-US" sz="1100" dirty="0">
              <a:solidFill>
                <a:schemeClr val="dk1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R2DBC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의 목표는 다음과 같다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:</a:t>
            </a:r>
          </a:p>
          <a:p>
            <a:pPr>
              <a:buFont typeface="Arial"/>
              <a:buChar char="•"/>
            </a:pP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리액티브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관계형 데이터베이스 연결 지원</a:t>
            </a:r>
          </a:p>
          <a:p>
            <a:pPr>
              <a:buFont typeface="Arial"/>
              <a:buChar char="•"/>
            </a:pP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리액티브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</a:t>
            </a:r>
            <a:r>
              <a:rPr lang="en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JVM 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플랫폼과의 호환성 보장</a:t>
            </a:r>
            <a:endParaRPr lang="en-US" altLang="ko-KR" sz="1100" dirty="0">
              <a:solidFill>
                <a:schemeClr val="dk1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  <a:p>
            <a:pPr>
              <a:buFont typeface="Arial"/>
              <a:buChar char="•"/>
            </a:pP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</a:t>
            </a:r>
            <a:r>
              <a:rPr lang="en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SQL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에 집중하면서도 최소화 및 단순화 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[2]</a:t>
            </a:r>
            <a:endParaRPr lang="ko-KR" altLang="en-US" sz="1100" dirty="0">
              <a:solidFill>
                <a:schemeClr val="dk1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9" name="Google Shape;349;g2c2b4983431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6451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c2f60ae4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Spring Web MVC</a:t>
            </a:r>
            <a:r>
              <a:rPr lang="en-US" altLang="ko-KR" dirty="0"/>
              <a:t>:</a:t>
            </a:r>
            <a:r>
              <a:rPr lang="ko-KR" altLang="en-US" dirty="0"/>
              <a:t> 동기 방식 요청 구현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Spring </a:t>
            </a:r>
            <a:r>
              <a:rPr lang="en-US" dirty="0" err="1"/>
              <a:t>WebFlux</a:t>
            </a:r>
            <a:r>
              <a:rPr lang="en-US" altLang="ko-KR" dirty="0"/>
              <a:t>:</a:t>
            </a:r>
            <a:r>
              <a:rPr lang="ko-KR" altLang="en-US" dirty="0"/>
              <a:t> 비동기 방식 요청 구현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Spring Security: </a:t>
            </a:r>
            <a:r>
              <a:rPr lang="ko-KR" altLang="en-US" dirty="0"/>
              <a:t>사용자 인증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Spring Data JPA: </a:t>
            </a:r>
            <a:r>
              <a:rPr lang="ko-KR" altLang="en-US" dirty="0"/>
              <a:t>동기 방식 </a:t>
            </a:r>
            <a:r>
              <a:rPr lang="en-US" altLang="ko-KR" dirty="0"/>
              <a:t>DB </a:t>
            </a:r>
            <a:r>
              <a:rPr lang="ko-KR" altLang="en-US" dirty="0"/>
              <a:t>접근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R2DBC: </a:t>
            </a:r>
            <a:r>
              <a:rPr lang="ko-KR" altLang="en-US" dirty="0"/>
              <a:t>비동기 방식 </a:t>
            </a:r>
            <a:r>
              <a:rPr lang="en-US" altLang="ko-KR" dirty="0"/>
              <a:t>DB</a:t>
            </a:r>
            <a:r>
              <a:rPr lang="ko-KR" altLang="en-US" dirty="0"/>
              <a:t> 접근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4" name="Google Shape;294;g2c2f60ae4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f3d1d720f7_1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g1f3d1d720f7_1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c2b4983431_1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g2c2b4983431_1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f3d1d720f7_1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g1f3d1d720f7_1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c2b4983431_3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2c2b4983431_3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3d1d720f7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1f3d1d720f7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6b51d6b850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9" name="Google Shape;239;g26b51d6b850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5553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6b51d6b850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Spring Web MVC</a:t>
            </a:r>
            <a:r>
              <a:rPr lang="ko-KR" altLang="en-US" dirty="0"/>
              <a:t>와 </a:t>
            </a:r>
            <a:r>
              <a:rPr lang="en-US" altLang="ko-KR" dirty="0" err="1"/>
              <a:t>Webflux</a:t>
            </a:r>
            <a:r>
              <a:rPr lang="ko-KR" altLang="en-US" dirty="0" err="1"/>
              <a:t>를</a:t>
            </a:r>
            <a:r>
              <a:rPr lang="ko-KR" altLang="en-US" dirty="0"/>
              <a:t> 각각 사용하여 구현한 웹서비스에서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다수의 동시접속자가 접속하는 상황을 가정하여 각 서버에 동시다발적으로 요청을 발생시켰을 때의 결과이다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결과</a:t>
            </a:r>
            <a:r>
              <a:rPr lang="en-US" altLang="ko-KR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 </a:t>
            </a:r>
            <a:r>
              <a:rPr lang="en-US" altLang="ko-KR" dirty="0"/>
              <a:t>200</a:t>
            </a:r>
            <a:r>
              <a:rPr lang="ko-KR" altLang="en-US" dirty="0"/>
              <a:t>개 이하의 동시 요청에 대해서는 두 </a:t>
            </a:r>
            <a:r>
              <a:rPr lang="ko-KR" altLang="en-US" dirty="0" err="1"/>
              <a:t>서비스간의</a:t>
            </a:r>
            <a:r>
              <a:rPr lang="ko-KR" altLang="en-US" dirty="0"/>
              <a:t> 응답속도가 동일하지만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200</a:t>
            </a:r>
            <a:r>
              <a:rPr lang="ko-KR" altLang="en-US" dirty="0"/>
              <a:t>을 초과하는 요청부터는 응답속도의 차이가 관찰되었으며 동시접속자의 수가 많을수록 응답속도의 차이가 더 커지는 것을 확인할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 이를 통해 다중 사용자에 대한 </a:t>
            </a:r>
            <a:r>
              <a:rPr lang="en-US" altLang="ko-KR" dirty="0"/>
              <a:t>HTTP </a:t>
            </a:r>
            <a:r>
              <a:rPr lang="ko-KR" altLang="en-US" dirty="0"/>
              <a:t>요청 처리 시 </a:t>
            </a:r>
            <a:r>
              <a:rPr lang="en-US" altLang="ko-KR" dirty="0" err="1"/>
              <a:t>Webflux</a:t>
            </a:r>
            <a:r>
              <a:rPr lang="ko-KR" altLang="en-US" dirty="0"/>
              <a:t>가 </a:t>
            </a:r>
            <a:r>
              <a:rPr lang="en-US" altLang="ko-KR" dirty="0"/>
              <a:t>Web MVC</a:t>
            </a:r>
            <a:r>
              <a:rPr lang="ko-KR" altLang="en-US" dirty="0"/>
              <a:t>보다 빠르거나 동일한 성능임을 알 수 있다</a:t>
            </a:r>
            <a:r>
              <a:rPr lang="en-US" altLang="ko-KR" dirty="0"/>
              <a:t>.</a:t>
            </a:r>
            <a:r>
              <a:rPr lang="ko-KR" altLang="en-US" dirty="0"/>
              <a:t> 즉 구축하는 서비스의 특성 상 다량의 동시 접속 사용자를 대응해야 하는 경우는 </a:t>
            </a:r>
            <a:r>
              <a:rPr lang="en-US" altLang="ko-KR" dirty="0" err="1"/>
              <a:t>Webflux</a:t>
            </a:r>
            <a:r>
              <a:rPr lang="ko-KR" altLang="en-US" dirty="0" err="1"/>
              <a:t>를</a:t>
            </a:r>
            <a:r>
              <a:rPr lang="ko-KR" altLang="en-US" dirty="0"/>
              <a:t> 사용하여 구축하는 것이 더 효율적이며</a:t>
            </a:r>
            <a:r>
              <a:rPr lang="en-US" altLang="ko-KR" dirty="0"/>
              <a:t>,</a:t>
            </a:r>
            <a:r>
              <a:rPr lang="ko-KR" altLang="en-US" dirty="0"/>
              <a:t> 동시 접속자가 적은 서비스의 경우에는 </a:t>
            </a:r>
            <a:r>
              <a:rPr lang="en-US" altLang="ko-KR" dirty="0"/>
              <a:t>Web MVC</a:t>
            </a:r>
            <a:r>
              <a:rPr lang="ko-KR" altLang="en-US" dirty="0"/>
              <a:t>로 구축해도 동일한 성능을 발휘할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dirty="0"/>
          </a:p>
        </p:txBody>
      </p:sp>
      <p:sp>
        <p:nvSpPr>
          <p:cNvPr id="239" name="Google Shape;239;g26b51d6b850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9471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6b51d6b850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26b51d6b850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3d1d720f7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1f3d1d720f7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1676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c2b4983431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</a:t>
            </a:r>
            <a:r>
              <a:rPr lang="ko-KR" altLang="en-US" dirty="0"/>
              <a:t>블로킹 </a:t>
            </a:r>
            <a:r>
              <a:rPr lang="en-US" altLang="ko-KR" dirty="0"/>
              <a:t>IO</a:t>
            </a:r>
            <a:r>
              <a:rPr lang="ko-KR" altLang="en-US" dirty="0"/>
              <a:t> 방식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 클라이언트로부터 요청이 발생한 시점부터 서버가 이를 처리하고 클라이언트에게 응답을 주기 전까지 대기하는 구조이다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 하나의 스레드가 요청을 처리하는 동안에는 다른 서비스를 수행할 수 없는 블로킹 상태가 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ko-KR" altLang="en-US" dirty="0" err="1"/>
              <a:t>논블로킹</a:t>
            </a:r>
            <a:r>
              <a:rPr lang="ko-KR" altLang="en-US" dirty="0"/>
              <a:t> </a:t>
            </a:r>
            <a:r>
              <a:rPr lang="en-US" altLang="ko-KR" dirty="0"/>
              <a:t>IO </a:t>
            </a:r>
            <a:r>
              <a:rPr lang="ko-KR" altLang="en-US" dirty="0"/>
              <a:t>방식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 클라이언트가 서버에 요청을 전달한 뒤 대기하지 않고 다른 처리를 수행한다</a:t>
            </a:r>
            <a:r>
              <a:rPr lang="en-US" altLang="ko-KR" dirty="0"/>
              <a:t>.</a:t>
            </a:r>
            <a:r>
              <a:rPr lang="ko-KR" altLang="en-US" dirty="0"/>
              <a:t> 처리가 완료된 뒤에는 미리 등록된 콜백함수를 호출하여 후처리를 진행한다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 이런 방식은 요청을 받고 해당 요청에 대한 결과를 </a:t>
            </a:r>
            <a:r>
              <a:rPr lang="ko-KR" altLang="en-US" dirty="0" err="1"/>
              <a:t>리턴하는</a:t>
            </a:r>
            <a:r>
              <a:rPr lang="ko-KR" altLang="en-US" dirty="0"/>
              <a:t> 과정에서 다른 태스크를 수행할 수 있기 때문에 다수의 </a:t>
            </a:r>
            <a:r>
              <a:rPr lang="ko-KR" altLang="en-US" dirty="0" err="1"/>
              <a:t>스레드풀을</a:t>
            </a:r>
            <a:r>
              <a:rPr lang="ko-KR" altLang="en-US" dirty="0"/>
              <a:t> 생성할 필요가 없다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dirty="0"/>
          </a:p>
        </p:txBody>
      </p:sp>
      <p:sp>
        <p:nvSpPr>
          <p:cNvPr id="349" name="Google Shape;349;g2c2b4983431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6627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c2b4983431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2c2b4983431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7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" Type="http://schemas.openxmlformats.org/officeDocument/2006/relationships/image" Target="../media/image1.png"/><Relationship Id="rId21" Type="http://schemas.openxmlformats.org/officeDocument/2006/relationships/image" Target="../media/image34.png"/><Relationship Id="rId7" Type="http://schemas.openxmlformats.org/officeDocument/2006/relationships/image" Target="../media/image2.png"/><Relationship Id="rId12" Type="http://schemas.openxmlformats.org/officeDocument/2006/relationships/image" Target="../media/image26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24" Type="http://schemas.openxmlformats.org/officeDocument/2006/relationships/image" Target="../media/image37.png"/><Relationship Id="rId5" Type="http://schemas.openxmlformats.org/officeDocument/2006/relationships/image" Target="../media/image5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10" Type="http://schemas.openxmlformats.org/officeDocument/2006/relationships/image" Target="../media/image12.png"/><Relationship Id="rId19" Type="http://schemas.openxmlformats.org/officeDocument/2006/relationships/image" Target="../media/image32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23.png"/><Relationship Id="rId22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theseus.fi/bitstream/handle/10024/812448/Catrina_Alexandru.pdf?sequence=2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hyperlink" Target="https://github.com/SoulTree-Lovers/Auto-Store" TargetMode="External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5"/>
          <p:cNvSpPr/>
          <p:nvPr/>
        </p:nvSpPr>
        <p:spPr>
          <a:xfrm>
            <a:off x="2283700" y="2283700"/>
            <a:ext cx="4533000" cy="37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5"/>
          <p:cNvSpPr/>
          <p:nvPr/>
        </p:nvSpPr>
        <p:spPr>
          <a:xfrm>
            <a:off x="-1164699" y="4307447"/>
            <a:ext cx="2449974" cy="1672107"/>
          </a:xfrm>
          <a:custGeom>
            <a:avLst/>
            <a:gdLst/>
            <a:ahLst/>
            <a:cxnLst/>
            <a:rect l="l" t="t" r="r" b="b"/>
            <a:pathLst>
              <a:path w="4899948" h="3344214" extrusionOk="0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5"/>
          <p:cNvSpPr/>
          <p:nvPr/>
        </p:nvSpPr>
        <p:spPr>
          <a:xfrm>
            <a:off x="3011000" y="4756501"/>
            <a:ext cx="1529915" cy="375525"/>
          </a:xfrm>
          <a:custGeom>
            <a:avLst/>
            <a:gdLst/>
            <a:ahLst/>
            <a:cxnLst/>
            <a:rect l="l" t="t" r="r" b="b"/>
            <a:pathLst>
              <a:path w="3059829" h="751049" extrusionOk="0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5"/>
          <p:cNvSpPr/>
          <p:nvPr/>
        </p:nvSpPr>
        <p:spPr>
          <a:xfrm>
            <a:off x="7107602" y="4270068"/>
            <a:ext cx="2301157" cy="1809285"/>
          </a:xfrm>
          <a:custGeom>
            <a:avLst/>
            <a:gdLst/>
            <a:ahLst/>
            <a:cxnLst/>
            <a:rect l="l" t="t" r="r" b="b"/>
            <a:pathLst>
              <a:path w="4602314" h="3618569" extrusionOk="0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5"/>
          <p:cNvSpPr/>
          <p:nvPr/>
        </p:nvSpPr>
        <p:spPr>
          <a:xfrm>
            <a:off x="-337078" y="-536315"/>
            <a:ext cx="2449974" cy="1534296"/>
          </a:xfrm>
          <a:custGeom>
            <a:avLst/>
            <a:gdLst/>
            <a:ahLst/>
            <a:cxnLst/>
            <a:rect l="l" t="t" r="r" b="b"/>
            <a:pathLst>
              <a:path w="4899948" h="3068592" extrusionOk="0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5"/>
          <p:cNvSpPr/>
          <p:nvPr/>
        </p:nvSpPr>
        <p:spPr>
          <a:xfrm>
            <a:off x="6343107" y="-1289096"/>
            <a:ext cx="2146212" cy="1935493"/>
          </a:xfrm>
          <a:custGeom>
            <a:avLst/>
            <a:gdLst/>
            <a:ahLst/>
            <a:cxnLst/>
            <a:rect l="l" t="t" r="r" b="b"/>
            <a:pathLst>
              <a:path w="4292424" h="3870986" extrusionOk="0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5"/>
          <p:cNvSpPr/>
          <p:nvPr/>
        </p:nvSpPr>
        <p:spPr>
          <a:xfrm>
            <a:off x="5069468" y="4629150"/>
            <a:ext cx="2038135" cy="1431790"/>
          </a:xfrm>
          <a:custGeom>
            <a:avLst/>
            <a:gdLst/>
            <a:ahLst/>
            <a:cxnLst/>
            <a:rect l="l" t="t" r="r" b="b"/>
            <a:pathLst>
              <a:path w="4076270" h="2863579" extrusionOk="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5"/>
          <p:cNvSpPr/>
          <p:nvPr/>
        </p:nvSpPr>
        <p:spPr>
          <a:xfrm>
            <a:off x="3704661" y="-1350050"/>
            <a:ext cx="2746529" cy="2057400"/>
          </a:xfrm>
          <a:custGeom>
            <a:avLst/>
            <a:gdLst/>
            <a:ahLst/>
            <a:cxnLst/>
            <a:rect l="l" t="t" r="r" b="b"/>
            <a:pathLst>
              <a:path w="5493058" h="4114800" extrusionOk="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5"/>
          <p:cNvSpPr/>
          <p:nvPr/>
        </p:nvSpPr>
        <p:spPr>
          <a:xfrm rot="4747568">
            <a:off x="-1486171" y="1832659"/>
            <a:ext cx="2448048" cy="1367847"/>
          </a:xfrm>
          <a:custGeom>
            <a:avLst/>
            <a:gdLst/>
            <a:ahLst/>
            <a:cxnLst/>
            <a:rect l="l" t="t" r="r" b="b"/>
            <a:pathLst>
              <a:path w="4896097" h="2735694" extrusionOk="0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5"/>
          <p:cNvSpPr/>
          <p:nvPr/>
        </p:nvSpPr>
        <p:spPr>
          <a:xfrm>
            <a:off x="2415741" y="-813253"/>
            <a:ext cx="1446381" cy="1459651"/>
          </a:xfrm>
          <a:custGeom>
            <a:avLst/>
            <a:gdLst/>
            <a:ahLst/>
            <a:cxnLst/>
            <a:rect l="l" t="t" r="r" b="b"/>
            <a:pathLst>
              <a:path w="2892762" h="2919301" extrusionOk="0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5"/>
          <p:cNvSpPr/>
          <p:nvPr/>
        </p:nvSpPr>
        <p:spPr>
          <a:xfrm>
            <a:off x="8629650" y="1131171"/>
            <a:ext cx="1787771" cy="1787771"/>
          </a:xfrm>
          <a:custGeom>
            <a:avLst/>
            <a:gdLst/>
            <a:ahLst/>
            <a:cxnLst/>
            <a:rect l="l" t="t" r="r" b="b"/>
            <a:pathLst>
              <a:path w="3575541" h="3575541" extrusionOk="0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5"/>
          <p:cNvSpPr/>
          <p:nvPr/>
        </p:nvSpPr>
        <p:spPr>
          <a:xfrm>
            <a:off x="1285275" y="4546869"/>
            <a:ext cx="1293510" cy="1193263"/>
          </a:xfrm>
          <a:custGeom>
            <a:avLst/>
            <a:gdLst/>
            <a:ahLst/>
            <a:cxnLst/>
            <a:rect l="l" t="t" r="r" b="b"/>
            <a:pathLst>
              <a:path w="2587020" h="2386526" extrusionOk="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5"/>
          <p:cNvSpPr/>
          <p:nvPr/>
        </p:nvSpPr>
        <p:spPr>
          <a:xfrm rot="-5282649">
            <a:off x="8220185" y="3485435"/>
            <a:ext cx="1691494" cy="577222"/>
          </a:xfrm>
          <a:custGeom>
            <a:avLst/>
            <a:gdLst/>
            <a:ahLst/>
            <a:cxnLst/>
            <a:rect l="l" t="t" r="r" b="b"/>
            <a:pathLst>
              <a:path w="3382987" h="1154444" extrusionOk="0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5"/>
          <p:cNvSpPr/>
          <p:nvPr/>
        </p:nvSpPr>
        <p:spPr>
          <a:xfrm>
            <a:off x="8489319" y="-321322"/>
            <a:ext cx="1552261" cy="1671344"/>
          </a:xfrm>
          <a:custGeom>
            <a:avLst/>
            <a:gdLst/>
            <a:ahLst/>
            <a:cxnLst/>
            <a:rect l="l" t="t" r="r" b="b"/>
            <a:pathLst>
              <a:path w="3104522" h="3342688" extrusionOk="0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5"/>
          <p:cNvSpPr txBox="1"/>
          <p:nvPr/>
        </p:nvSpPr>
        <p:spPr>
          <a:xfrm>
            <a:off x="1844401" y="1762920"/>
            <a:ext cx="54552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3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6500" b="1" dirty="0">
                <a:solidFill>
                  <a:srgbClr val="8AB7E2"/>
                </a:solidFill>
                <a:latin typeface="DM Sans"/>
                <a:ea typeface="DM Sans"/>
                <a:cs typeface="DM Sans"/>
                <a:sym typeface="DM Sans"/>
              </a:rPr>
              <a:t>Auto Store</a:t>
            </a:r>
            <a:endParaRPr sz="700" b="1" dirty="0">
              <a:solidFill>
                <a:srgbClr val="8AB7E2"/>
              </a:solidFill>
            </a:endParaRPr>
          </a:p>
        </p:txBody>
      </p:sp>
      <p:sp>
        <p:nvSpPr>
          <p:cNvPr id="146" name="Google Shape;146;p25"/>
          <p:cNvSpPr txBox="1"/>
          <p:nvPr/>
        </p:nvSpPr>
        <p:spPr>
          <a:xfrm>
            <a:off x="3248849" y="4076597"/>
            <a:ext cx="26463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rgbClr val="8AB7E2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20192883 강승민</a:t>
            </a:r>
            <a:endParaRPr sz="1500" b="1" dirty="0">
              <a:solidFill>
                <a:srgbClr val="8AB7E2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49" name="Google Shape;149;p25"/>
          <p:cNvSpPr txBox="1"/>
          <p:nvPr/>
        </p:nvSpPr>
        <p:spPr>
          <a:xfrm>
            <a:off x="1668795" y="2906430"/>
            <a:ext cx="580640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8AB7E2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NanumGothic"/>
                <a:sym typeface="Nanum Gothic"/>
              </a:rPr>
              <a:t>상품 등록 자동화 시스템 및</a:t>
            </a:r>
            <a:r>
              <a:rPr lang="ko" altLang="en-US" sz="2000" b="1" dirty="0">
                <a:solidFill>
                  <a:srgbClr val="8AB7E2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NanumGothic"/>
                <a:sym typeface="Nanum Gothic"/>
              </a:rPr>
              <a:t> </a:t>
            </a:r>
            <a:r>
              <a:rPr lang="ko" sz="2000" b="1" dirty="0">
                <a:solidFill>
                  <a:srgbClr val="8AB7E2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NanumGothic"/>
                <a:sym typeface="Nanum Gothic"/>
              </a:rPr>
              <a:t>서버 구현</a:t>
            </a:r>
            <a:endParaRPr lang="en-US" altLang="ko" sz="2000" b="1" dirty="0">
              <a:solidFill>
                <a:srgbClr val="8AB7E2"/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NanumGothic"/>
              <a:sym typeface="Nanum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" sz="2000" b="1" dirty="0">
              <a:solidFill>
                <a:srgbClr val="8AB7E2"/>
              </a:solidFill>
              <a:highlight>
                <a:srgbClr val="EFEFEF"/>
              </a:highlight>
              <a:latin typeface="S-Core Dream 6 Bold" panose="020B0503030302020204" pitchFamily="34" charset="-127"/>
              <a:ea typeface="S-Core Dream 6 Bold" panose="020B0503030302020204" pitchFamily="34" charset="-127"/>
              <a:cs typeface="NanumGothic"/>
              <a:sym typeface="Nanum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b="1" dirty="0">
                <a:solidFill>
                  <a:schemeClr val="bg2">
                    <a:lumMod val="50000"/>
                  </a:schemeClr>
                </a:solidFill>
                <a:highlight>
                  <a:srgbClr val="C0C0C0"/>
                </a:highlight>
                <a:latin typeface="S-Core Dream 6 Bold" panose="020B0503030302020204" pitchFamily="34" charset="-127"/>
                <a:ea typeface="S-Core Dream 6 Bold" panose="020B0503030302020204" pitchFamily="34" charset="-127"/>
                <a:cs typeface="NanumGothic"/>
                <a:sym typeface="Nanum Gothic"/>
              </a:rPr>
              <a:t>API</a:t>
            </a:r>
            <a:r>
              <a:rPr lang="ko" altLang="en-US" b="1" dirty="0">
                <a:solidFill>
                  <a:schemeClr val="bg2">
                    <a:lumMod val="50000"/>
                  </a:schemeClr>
                </a:solidFill>
                <a:highlight>
                  <a:srgbClr val="C0C0C0"/>
                </a:highlight>
                <a:latin typeface="S-Core Dream 6 Bold" panose="020B0503030302020204" pitchFamily="34" charset="-127"/>
                <a:ea typeface="S-Core Dream 6 Bold" panose="020B0503030302020204" pitchFamily="34" charset="-127"/>
                <a:cs typeface="NanumGothic"/>
                <a:sym typeface="Nanum Gothic"/>
              </a:rPr>
              <a:t> 서버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highlight>
                  <a:srgbClr val="C0C0C0"/>
                </a:highlight>
                <a:latin typeface="S-Core Dream 6 Bold" panose="020B0503030302020204" pitchFamily="34" charset="-127"/>
                <a:ea typeface="S-Core Dream 6 Bold" panose="020B0503030302020204" pitchFamily="34" charset="-127"/>
                <a:cs typeface="NanumGothic"/>
                <a:sym typeface="Nanum Gothic"/>
              </a:rPr>
              <a:t> 구현 및 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highlight>
                  <a:srgbClr val="C0C0C0"/>
                </a:highlight>
                <a:latin typeface="S-Core Dream 6 Bold" panose="020B0503030302020204" pitchFamily="34" charset="-127"/>
                <a:ea typeface="S-Core Dream 6 Bold" panose="020B0503030302020204" pitchFamily="34" charset="-127"/>
                <a:cs typeface="NanumGothic"/>
                <a:sym typeface="Nanum Gothic"/>
              </a:rPr>
              <a:t>Spring Web MVC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highlight>
                  <a:srgbClr val="C0C0C0"/>
                </a:highlight>
                <a:latin typeface="S-Core Dream 6 Bold" panose="020B0503030302020204" pitchFamily="34" charset="-127"/>
                <a:ea typeface="S-Core Dream 6 Bold" panose="020B0503030302020204" pitchFamily="34" charset="-127"/>
                <a:cs typeface="NanumGothic"/>
                <a:sym typeface="Nanum Gothic"/>
              </a:rPr>
              <a:t>와 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highlight>
                  <a:srgbClr val="C0C0C0"/>
                </a:highlight>
                <a:latin typeface="S-Core Dream 6 Bold" panose="020B0503030302020204" pitchFamily="34" charset="-127"/>
                <a:ea typeface="S-Core Dream 6 Bold" panose="020B0503030302020204" pitchFamily="34" charset="-127"/>
                <a:cs typeface="NanumGothic"/>
                <a:sym typeface="Nanum Gothic"/>
              </a:rPr>
              <a:t>Spring </a:t>
            </a:r>
            <a:r>
              <a:rPr lang="en-US" altLang="ko-KR" b="1" dirty="0" err="1">
                <a:solidFill>
                  <a:schemeClr val="bg2">
                    <a:lumMod val="50000"/>
                  </a:schemeClr>
                </a:solidFill>
                <a:highlight>
                  <a:srgbClr val="C0C0C0"/>
                </a:highlight>
                <a:latin typeface="S-Core Dream 6 Bold" panose="020B0503030302020204" pitchFamily="34" charset="-127"/>
                <a:ea typeface="S-Core Dream 6 Bold" panose="020B0503030302020204" pitchFamily="34" charset="-127"/>
                <a:cs typeface="NanumGothic"/>
                <a:sym typeface="Nanum Gothic"/>
              </a:rPr>
              <a:t>Webflux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highlight>
                  <a:srgbClr val="C0C0C0"/>
                </a:highlight>
                <a:latin typeface="S-Core Dream 6 Bold" panose="020B0503030302020204" pitchFamily="34" charset="-127"/>
                <a:ea typeface="S-Core Dream 6 Bold" panose="020B0503030302020204" pitchFamily="34" charset="-127"/>
                <a:cs typeface="NanumGothic"/>
                <a:sym typeface="Nanum Gothic"/>
              </a:rPr>
              <a:t> 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highlight>
                  <a:srgbClr val="C0C0C0"/>
                </a:highlight>
                <a:latin typeface="S-Core Dream 6 Bold" panose="020B0503030302020204" pitchFamily="34" charset="-127"/>
                <a:ea typeface="S-Core Dream 6 Bold" panose="020B0503030302020204" pitchFamily="34" charset="-127"/>
                <a:cs typeface="NanumGothic"/>
                <a:sym typeface="Nanum Gothic"/>
              </a:rPr>
              <a:t>성능 비교 분석</a:t>
            </a:r>
            <a:endParaRPr sz="2000" b="1" dirty="0">
              <a:solidFill>
                <a:schemeClr val="bg2">
                  <a:lumMod val="50000"/>
                </a:schemeClr>
              </a:solidFill>
              <a:highlight>
                <a:srgbClr val="C0C0C0"/>
              </a:highlight>
              <a:latin typeface="S-Core Dream 6 Bold" panose="020B0503030302020204" pitchFamily="34" charset="-127"/>
              <a:ea typeface="S-Core Dream 6 Bold" panose="020B0503030302020204" pitchFamily="34" charset="-127"/>
              <a:cs typeface="NanumGothic"/>
              <a:sym typeface="Nanum Gothic"/>
            </a:endParaRPr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430458" y="1505263"/>
            <a:ext cx="1197491" cy="3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5"/>
          <p:cNvSpPr txBox="1"/>
          <p:nvPr/>
        </p:nvSpPr>
        <p:spPr>
          <a:xfrm>
            <a:off x="3878750" y="1543675"/>
            <a:ext cx="551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5EB831"/>
                </a:solidFill>
              </a:rPr>
              <a:t>with</a:t>
            </a:r>
            <a:endParaRPr sz="1500" b="1">
              <a:solidFill>
                <a:srgbClr val="5EB83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2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59" t="-3629" r="-74149" b="-2749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00;p27">
            <a:extLst>
              <a:ext uri="{FF2B5EF4-FFF2-40B4-BE49-F238E27FC236}">
                <a16:creationId xmlns:a16="http://schemas.microsoft.com/office/drawing/2014/main" id="{1AEADD0C-B2A5-AB7B-00BA-F3A4A7E44088}"/>
              </a:ext>
            </a:extLst>
          </p:cNvPr>
          <p:cNvSpPr txBox="1"/>
          <p:nvPr/>
        </p:nvSpPr>
        <p:spPr>
          <a:xfrm>
            <a:off x="2609810" y="183368"/>
            <a:ext cx="3924377" cy="671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5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기술 조사 </a:t>
            </a:r>
            <a:r>
              <a:rPr lang="en-US" altLang="ko-KR" sz="45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3</a:t>
            </a:r>
            <a:endParaRPr sz="7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97A35B-2F58-C75E-9EFB-CA30B2F60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293" y="1906136"/>
            <a:ext cx="5611406" cy="3112742"/>
          </a:xfrm>
          <a:prstGeom prst="rect">
            <a:avLst/>
          </a:prstGeom>
        </p:spPr>
      </p:pic>
      <p:sp>
        <p:nvSpPr>
          <p:cNvPr id="4" name="Google Shape;352;p32">
            <a:extLst>
              <a:ext uri="{FF2B5EF4-FFF2-40B4-BE49-F238E27FC236}">
                <a16:creationId xmlns:a16="http://schemas.microsoft.com/office/drawing/2014/main" id="{8AA795D7-36B2-7B0B-C1FF-B7AB2FAF4448}"/>
              </a:ext>
            </a:extLst>
          </p:cNvPr>
          <p:cNvSpPr txBox="1"/>
          <p:nvPr/>
        </p:nvSpPr>
        <p:spPr>
          <a:xfrm>
            <a:off x="345177" y="718312"/>
            <a:ext cx="3853800" cy="373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5EB83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DM Sans"/>
                <a:sym typeface="DM Sans"/>
              </a:rPr>
              <a:t>JDBC</a:t>
            </a:r>
            <a:endParaRPr sz="1200" b="1" dirty="0">
              <a:latin typeface="S-Core Dream 6 Bold" panose="020B0503030302020204" pitchFamily="34" charset="-127"/>
              <a:ea typeface="S-Core Dream 6 Bold" panose="020B0503030302020204" pitchFamily="34" charset="-127"/>
              <a:cs typeface="DM Sans"/>
              <a:sym typeface="DM Sans"/>
            </a:endParaRPr>
          </a:p>
        </p:txBody>
      </p:sp>
      <p:sp>
        <p:nvSpPr>
          <p:cNvPr id="5" name="Google Shape;355;p32">
            <a:extLst>
              <a:ext uri="{FF2B5EF4-FFF2-40B4-BE49-F238E27FC236}">
                <a16:creationId xmlns:a16="http://schemas.microsoft.com/office/drawing/2014/main" id="{07B66CDC-1B0E-6B54-7737-B3AB9B8BA8E8}"/>
              </a:ext>
            </a:extLst>
          </p:cNvPr>
          <p:cNvSpPr txBox="1"/>
          <p:nvPr/>
        </p:nvSpPr>
        <p:spPr>
          <a:xfrm>
            <a:off x="4754761" y="694139"/>
            <a:ext cx="3853800" cy="373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altLang="ko" sz="1800" b="1" dirty="0">
                <a:solidFill>
                  <a:srgbClr val="5EB83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DM Sans"/>
                <a:sym typeface="DM Sans"/>
              </a:rPr>
              <a:t>R2DBC</a:t>
            </a:r>
            <a:endParaRPr sz="1800" b="1" dirty="0">
              <a:solidFill>
                <a:srgbClr val="5EB831"/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DM Sans"/>
              <a:sym typeface="DM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37DF4C-4EE8-E277-2F1F-63DBF7F050B3}"/>
              </a:ext>
            </a:extLst>
          </p:cNvPr>
          <p:cNvSpPr txBox="1"/>
          <p:nvPr/>
        </p:nvSpPr>
        <p:spPr>
          <a:xfrm>
            <a:off x="212613" y="1111408"/>
            <a:ext cx="433150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Java Database Connectivity (JDBC)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의 모든 구성 요소와 기술은 </a:t>
            </a:r>
            <a:r>
              <a:rPr lang="en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JDBC API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에 내장되어 있으며 구현되어 있다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. 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기본적으로 </a:t>
            </a:r>
            <a:r>
              <a:rPr lang="en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JDBC API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는 </a:t>
            </a:r>
            <a:r>
              <a:rPr lang="en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Java 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애플리케이션에서 데이터베이스와 상호 작용하는 데 사용되는 클래스와 인터페이스의 집합으로 구성된다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.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[4]</a:t>
            </a:r>
            <a:endParaRPr lang="ko-KR" altLang="en-US" sz="1100" dirty="0">
              <a:solidFill>
                <a:schemeClr val="dk1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  <a:p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</a:t>
            </a:r>
          </a:p>
          <a:p>
            <a:endParaRPr lang="en-US" altLang="ko-KR" sz="1100" dirty="0">
              <a:solidFill>
                <a:schemeClr val="dk1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DE1878-3F78-ADD7-ECEA-A4275AA38A3B}"/>
              </a:ext>
            </a:extLst>
          </p:cNvPr>
          <p:cNvSpPr txBox="1"/>
          <p:nvPr/>
        </p:nvSpPr>
        <p:spPr>
          <a:xfrm>
            <a:off x="4599886" y="1111408"/>
            <a:ext cx="4362224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R2DBC(R2DBC)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는 관계형 데이터베이스에 대한 </a:t>
            </a:r>
            <a:r>
              <a:rPr lang="ko-KR" altLang="en-US" sz="1100" dirty="0" err="1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리액티브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프로그래밍 액세스를 제공하는 서비스 제공자 인터페이스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(</a:t>
            </a:r>
            <a:r>
              <a:rPr lang="en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SPI)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이다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. </a:t>
            </a:r>
            <a:r>
              <a:rPr lang="en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Reactive Streams</a:t>
            </a:r>
            <a:r>
              <a:rPr lang="ko-KR" altLang="en-US" sz="1100" dirty="0" err="1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를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기반으로하여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비동기 </a:t>
            </a:r>
            <a:r>
              <a:rPr lang="ko-KR" altLang="en-US" sz="1100" dirty="0" err="1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백프레셔를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고려한 </a:t>
            </a:r>
            <a:r>
              <a:rPr lang="ko-KR" altLang="en-US" sz="1100" dirty="0" err="1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논블로킹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데이터 액세스를 가능하게 한다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.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[4]</a:t>
            </a:r>
          </a:p>
          <a:p>
            <a:endParaRPr lang="en-US" altLang="ko-KR" sz="1100" dirty="0">
              <a:solidFill>
                <a:schemeClr val="dk1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</p:txBody>
      </p:sp>
      <p:sp>
        <p:nvSpPr>
          <p:cNvPr id="8" name="Google Shape;193;p26">
            <a:extLst>
              <a:ext uri="{FF2B5EF4-FFF2-40B4-BE49-F238E27FC236}">
                <a16:creationId xmlns:a16="http://schemas.microsoft.com/office/drawing/2014/main" id="{60EBC33E-9EE4-8990-EA83-6CB87EFEA97C}"/>
              </a:ext>
            </a:extLst>
          </p:cNvPr>
          <p:cNvSpPr txBox="1"/>
          <p:nvPr/>
        </p:nvSpPr>
        <p:spPr>
          <a:xfrm>
            <a:off x="8392201" y="4588076"/>
            <a:ext cx="60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2000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944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59" t="-3629" r="-74149" b="-2749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30"/>
          <p:cNvSpPr/>
          <p:nvPr/>
        </p:nvSpPr>
        <p:spPr>
          <a:xfrm>
            <a:off x="3671841" y="3278606"/>
            <a:ext cx="847628" cy="809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8AB7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0"/>
          <p:cNvSpPr/>
          <p:nvPr/>
        </p:nvSpPr>
        <p:spPr>
          <a:xfrm>
            <a:off x="3441353" y="4588076"/>
            <a:ext cx="2301157" cy="1809285"/>
          </a:xfrm>
          <a:custGeom>
            <a:avLst/>
            <a:gdLst/>
            <a:ahLst/>
            <a:cxnLst/>
            <a:rect l="l" t="t" r="r" b="b"/>
            <a:pathLst>
              <a:path w="4602314" h="3618569" extrusionOk="0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0"/>
          <p:cNvSpPr/>
          <p:nvPr/>
        </p:nvSpPr>
        <p:spPr>
          <a:xfrm>
            <a:off x="-337078" y="-536315"/>
            <a:ext cx="2449974" cy="1534296"/>
          </a:xfrm>
          <a:custGeom>
            <a:avLst/>
            <a:gdLst/>
            <a:ahLst/>
            <a:cxnLst/>
            <a:rect l="l" t="t" r="r" b="b"/>
            <a:pathLst>
              <a:path w="4899948" h="3068592" extrusionOk="0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0"/>
          <p:cNvSpPr/>
          <p:nvPr/>
        </p:nvSpPr>
        <p:spPr>
          <a:xfrm>
            <a:off x="1896749" y="-1123875"/>
            <a:ext cx="1446381" cy="1459651"/>
          </a:xfrm>
          <a:custGeom>
            <a:avLst/>
            <a:gdLst/>
            <a:ahLst/>
            <a:cxnLst/>
            <a:rect l="l" t="t" r="r" b="b"/>
            <a:pathLst>
              <a:path w="2892762" h="2919301" extrusionOk="0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0"/>
          <p:cNvSpPr txBox="1"/>
          <p:nvPr/>
        </p:nvSpPr>
        <p:spPr>
          <a:xfrm>
            <a:off x="2139951" y="490345"/>
            <a:ext cx="4411500" cy="671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5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개발 환경</a:t>
            </a:r>
            <a:endParaRPr sz="7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302" name="Google Shape;302;p30"/>
          <p:cNvSpPr/>
          <p:nvPr/>
        </p:nvSpPr>
        <p:spPr>
          <a:xfrm>
            <a:off x="-786620" y="4446649"/>
            <a:ext cx="2025667" cy="1382518"/>
          </a:xfrm>
          <a:custGeom>
            <a:avLst/>
            <a:gdLst/>
            <a:ahLst/>
            <a:cxnLst/>
            <a:rect l="l" t="t" r="r" b="b"/>
            <a:pathLst>
              <a:path w="4051334" h="2765036" extrusionOk="0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30"/>
          <p:cNvSpPr/>
          <p:nvPr/>
        </p:nvSpPr>
        <p:spPr>
          <a:xfrm>
            <a:off x="8804420" y="964927"/>
            <a:ext cx="2301157" cy="1809285"/>
          </a:xfrm>
          <a:custGeom>
            <a:avLst/>
            <a:gdLst/>
            <a:ahLst/>
            <a:cxnLst/>
            <a:rect l="l" t="t" r="r" b="b"/>
            <a:pathLst>
              <a:path w="4602314" h="3618569" extrusionOk="0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30"/>
          <p:cNvSpPr/>
          <p:nvPr/>
        </p:nvSpPr>
        <p:spPr>
          <a:xfrm>
            <a:off x="6163336" y="4826210"/>
            <a:ext cx="1584640" cy="1113210"/>
          </a:xfrm>
          <a:custGeom>
            <a:avLst/>
            <a:gdLst/>
            <a:ahLst/>
            <a:cxnLst/>
            <a:rect l="l" t="t" r="r" b="b"/>
            <a:pathLst>
              <a:path w="3169280" h="2226419" extrusionOk="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30"/>
          <p:cNvSpPr/>
          <p:nvPr/>
        </p:nvSpPr>
        <p:spPr>
          <a:xfrm>
            <a:off x="4826813" y="-1518966"/>
            <a:ext cx="2746529" cy="2057400"/>
          </a:xfrm>
          <a:custGeom>
            <a:avLst/>
            <a:gdLst/>
            <a:ahLst/>
            <a:cxnLst/>
            <a:rect l="l" t="t" r="r" b="b"/>
            <a:pathLst>
              <a:path w="5493058" h="4114800" extrusionOk="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30"/>
          <p:cNvSpPr/>
          <p:nvPr/>
        </p:nvSpPr>
        <p:spPr>
          <a:xfrm>
            <a:off x="1466141" y="4635904"/>
            <a:ext cx="1293510" cy="1193263"/>
          </a:xfrm>
          <a:custGeom>
            <a:avLst/>
            <a:gdLst/>
            <a:ahLst/>
            <a:cxnLst/>
            <a:rect l="l" t="t" r="r" b="b"/>
            <a:pathLst>
              <a:path w="2587020" h="2386526" extrusionOk="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30"/>
          <p:cNvSpPr/>
          <p:nvPr/>
        </p:nvSpPr>
        <p:spPr>
          <a:xfrm>
            <a:off x="7631478" y="-536315"/>
            <a:ext cx="998173" cy="1074749"/>
          </a:xfrm>
          <a:custGeom>
            <a:avLst/>
            <a:gdLst/>
            <a:ahLst/>
            <a:cxnLst/>
            <a:rect l="l" t="t" r="r" b="b"/>
            <a:pathLst>
              <a:path w="1996345" h="2149497" extrusionOk="0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0"/>
          <p:cNvSpPr/>
          <p:nvPr/>
        </p:nvSpPr>
        <p:spPr>
          <a:xfrm>
            <a:off x="659953" y="1642763"/>
            <a:ext cx="2708700" cy="258955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5EB8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30"/>
          <p:cNvSpPr txBox="1"/>
          <p:nvPr/>
        </p:nvSpPr>
        <p:spPr>
          <a:xfrm>
            <a:off x="795852" y="1411756"/>
            <a:ext cx="24369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latin typeface="NanumGothic"/>
                <a:ea typeface="NanumGothic"/>
                <a:cs typeface="NanumGothic"/>
                <a:sym typeface="Nanum Gothic"/>
              </a:rPr>
              <a:t>Spring Ecosystem</a:t>
            </a:r>
            <a:endParaRPr sz="1000" b="1" dirty="0"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310" name="Google Shape;310;p30"/>
          <p:cNvSpPr/>
          <p:nvPr/>
        </p:nvSpPr>
        <p:spPr>
          <a:xfrm>
            <a:off x="7315076" y="3272480"/>
            <a:ext cx="1091100" cy="809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8AB7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7315076" y="3047168"/>
            <a:ext cx="10911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latin typeface="NanumGothic"/>
                <a:ea typeface="NanumGothic"/>
                <a:cs typeface="NanumGothic"/>
                <a:sym typeface="Nanum Gothic"/>
              </a:rPr>
              <a:t>Database</a:t>
            </a:r>
            <a:endParaRPr sz="1000" b="1" dirty="0">
              <a:latin typeface="NanumGothic"/>
              <a:ea typeface="NanumGothic"/>
              <a:cs typeface="NanumGothic"/>
              <a:sym typeface="Nanum Gothic"/>
            </a:endParaRPr>
          </a:p>
        </p:txBody>
      </p:sp>
      <p:pic>
        <p:nvPicPr>
          <p:cNvPr id="312" name="Google Shape;312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49511" y="3420231"/>
            <a:ext cx="822231" cy="51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0"/>
          <p:cNvPicPr preferRelativeResize="0"/>
          <p:nvPr/>
        </p:nvPicPr>
        <p:blipFill rotWithShape="1">
          <a:blip r:embed="rId13">
            <a:alphaModFix/>
          </a:blip>
          <a:srcRect l="54950" t="24826" r="18558" b="32145"/>
          <a:stretch/>
        </p:blipFill>
        <p:spPr>
          <a:xfrm>
            <a:off x="1780191" y="2802316"/>
            <a:ext cx="468233" cy="479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0"/>
          <p:cNvPicPr preferRelativeResize="0"/>
          <p:nvPr/>
        </p:nvPicPr>
        <p:blipFill rotWithShape="1">
          <a:blip r:embed="rId13">
            <a:alphaModFix/>
          </a:blip>
          <a:srcRect l="13570" t="27676" r="58881" b="30779"/>
          <a:stretch/>
        </p:blipFill>
        <p:spPr>
          <a:xfrm>
            <a:off x="1718435" y="1939412"/>
            <a:ext cx="591730" cy="544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489868" y="1915726"/>
            <a:ext cx="591725" cy="591813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0"/>
          <p:cNvSpPr/>
          <p:nvPr/>
        </p:nvSpPr>
        <p:spPr>
          <a:xfrm>
            <a:off x="4739326" y="1928434"/>
            <a:ext cx="897600" cy="809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8AB7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0"/>
          <p:cNvSpPr txBox="1"/>
          <p:nvPr/>
        </p:nvSpPr>
        <p:spPr>
          <a:xfrm>
            <a:off x="4931176" y="1704557"/>
            <a:ext cx="5139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latin typeface="NanumGothic"/>
                <a:ea typeface="NanumGothic"/>
                <a:cs typeface="NanumGothic"/>
                <a:sym typeface="Nanum Gothic"/>
              </a:rPr>
              <a:t>IDE</a:t>
            </a:r>
            <a:endParaRPr sz="1000" b="1" dirty="0">
              <a:latin typeface="NanumGothic"/>
              <a:ea typeface="NanumGothic"/>
              <a:cs typeface="NanumGothic"/>
              <a:sym typeface="Nanum Gothic"/>
            </a:endParaRPr>
          </a:p>
        </p:txBody>
      </p:sp>
      <p:pic>
        <p:nvPicPr>
          <p:cNvPr id="318" name="Google Shape;318;p3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931176" y="2076179"/>
            <a:ext cx="513900" cy="5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513780" y="2788299"/>
            <a:ext cx="507173" cy="507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963671" y="2788317"/>
            <a:ext cx="507172" cy="507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838705" y="3427647"/>
            <a:ext cx="513900" cy="51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0"/>
          <p:cNvSpPr/>
          <p:nvPr/>
        </p:nvSpPr>
        <p:spPr>
          <a:xfrm>
            <a:off x="6879824" y="1914133"/>
            <a:ext cx="1526352" cy="809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8AB7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30"/>
          <p:cNvSpPr txBox="1"/>
          <p:nvPr/>
        </p:nvSpPr>
        <p:spPr>
          <a:xfrm>
            <a:off x="7018891" y="1713273"/>
            <a:ext cx="1251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latin typeface="NanumGothic"/>
                <a:ea typeface="NanumGothic"/>
                <a:cs typeface="NanumGothic"/>
                <a:sym typeface="Nanum Gothic"/>
              </a:rPr>
              <a:t>Version Control</a:t>
            </a:r>
            <a:endParaRPr sz="1000" b="1" dirty="0"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324" name="Google Shape;324;p30"/>
          <p:cNvSpPr txBox="1"/>
          <p:nvPr/>
        </p:nvSpPr>
        <p:spPr>
          <a:xfrm>
            <a:off x="3838705" y="3047168"/>
            <a:ext cx="5139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latin typeface="NanumGothic"/>
                <a:ea typeface="NanumGothic"/>
                <a:cs typeface="NanumGothic"/>
                <a:sym typeface="Nanum Gothic"/>
              </a:rPr>
              <a:t>Build</a:t>
            </a:r>
            <a:endParaRPr sz="1000" b="1" dirty="0"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325" name="Google Shape;325;p30"/>
          <p:cNvSpPr/>
          <p:nvPr/>
        </p:nvSpPr>
        <p:spPr>
          <a:xfrm>
            <a:off x="3671841" y="1928434"/>
            <a:ext cx="897600" cy="809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8AB7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30"/>
          <p:cNvSpPr txBox="1"/>
          <p:nvPr/>
        </p:nvSpPr>
        <p:spPr>
          <a:xfrm>
            <a:off x="3671841" y="1704557"/>
            <a:ext cx="8976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latin typeface="NanumGothic"/>
                <a:ea typeface="NanumGothic"/>
                <a:cs typeface="NanumGothic"/>
                <a:sym typeface="Nanum Gothic"/>
              </a:rPr>
              <a:t>Language</a:t>
            </a:r>
            <a:endParaRPr sz="1000" b="1" dirty="0">
              <a:latin typeface="NanumGothic"/>
              <a:ea typeface="NanumGothic"/>
              <a:cs typeface="NanumGothic"/>
              <a:sym typeface="Nanum Gothic"/>
            </a:endParaRPr>
          </a:p>
        </p:txBody>
      </p:sp>
      <p:pic>
        <p:nvPicPr>
          <p:cNvPr id="327" name="Google Shape;327;p3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863689" y="2076185"/>
            <a:ext cx="513900" cy="5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086488" y="2076179"/>
            <a:ext cx="513900" cy="5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706467" y="2072913"/>
            <a:ext cx="513900" cy="51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0"/>
          <p:cNvSpPr/>
          <p:nvPr/>
        </p:nvSpPr>
        <p:spPr>
          <a:xfrm>
            <a:off x="4815588" y="3258256"/>
            <a:ext cx="905047" cy="809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8AB7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30"/>
          <p:cNvSpPr txBox="1"/>
          <p:nvPr/>
        </p:nvSpPr>
        <p:spPr>
          <a:xfrm>
            <a:off x="5018885" y="3047691"/>
            <a:ext cx="5139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latin typeface="NanumGothic"/>
                <a:ea typeface="NanumGothic"/>
                <a:cs typeface="NanumGothic"/>
                <a:sym typeface="Nanum Gothic"/>
              </a:rPr>
              <a:t>Util</a:t>
            </a:r>
            <a:endParaRPr sz="1000" b="1" dirty="0">
              <a:latin typeface="NanumGothic"/>
              <a:ea typeface="NanumGothic"/>
              <a:cs typeface="NanumGothic"/>
              <a:sym typeface="Nanum Gothic"/>
            </a:endParaRPr>
          </a:p>
        </p:txBody>
      </p:sp>
      <p:pic>
        <p:nvPicPr>
          <p:cNvPr id="332" name="Google Shape;332;p3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5015573" y="3420230"/>
            <a:ext cx="513900" cy="5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971840" y="1952437"/>
            <a:ext cx="507149" cy="491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애플, M2 시리즈 칩 탑재된 새로운 Mac과 iPad 계획 중? : 보드나라 기사">
            <a:extLst>
              <a:ext uri="{FF2B5EF4-FFF2-40B4-BE49-F238E27FC236}">
                <a16:creationId xmlns:a16="http://schemas.microsoft.com/office/drawing/2014/main" id="{E32832E8-2299-03FC-F54D-534B5E789F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28" t="16704" r="31145" b="16148"/>
          <a:stretch/>
        </p:blipFill>
        <p:spPr bwMode="auto">
          <a:xfrm>
            <a:off x="6025072" y="2069183"/>
            <a:ext cx="463550" cy="46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30;p30">
            <a:extLst>
              <a:ext uri="{FF2B5EF4-FFF2-40B4-BE49-F238E27FC236}">
                <a16:creationId xmlns:a16="http://schemas.microsoft.com/office/drawing/2014/main" id="{C006BA0E-76B0-DB9A-C338-F24C73B80775}"/>
              </a:ext>
            </a:extLst>
          </p:cNvPr>
          <p:cNvSpPr/>
          <p:nvPr/>
        </p:nvSpPr>
        <p:spPr>
          <a:xfrm>
            <a:off x="5796252" y="1914133"/>
            <a:ext cx="905047" cy="809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8AB7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331;p30">
            <a:extLst>
              <a:ext uri="{FF2B5EF4-FFF2-40B4-BE49-F238E27FC236}">
                <a16:creationId xmlns:a16="http://schemas.microsoft.com/office/drawing/2014/main" id="{1D419F56-38C6-7DCE-FEB2-A79587C7D52A}"/>
              </a:ext>
            </a:extLst>
          </p:cNvPr>
          <p:cNvSpPr txBox="1"/>
          <p:nvPr/>
        </p:nvSpPr>
        <p:spPr>
          <a:xfrm>
            <a:off x="5999549" y="1703568"/>
            <a:ext cx="51390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00" b="1" dirty="0">
                <a:latin typeface="NanumGothic"/>
                <a:ea typeface="NanumGothic"/>
                <a:cs typeface="NanumGothic"/>
                <a:sym typeface="Nanum Gothic"/>
              </a:rPr>
              <a:t>OS</a:t>
            </a:r>
            <a:endParaRPr sz="1000" b="1" dirty="0"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4" name="Google Shape;193;p26">
            <a:extLst>
              <a:ext uri="{FF2B5EF4-FFF2-40B4-BE49-F238E27FC236}">
                <a16:creationId xmlns:a16="http://schemas.microsoft.com/office/drawing/2014/main" id="{DFBB964D-841A-2778-6E0F-29D7BC08A4DA}"/>
              </a:ext>
            </a:extLst>
          </p:cNvPr>
          <p:cNvSpPr txBox="1"/>
          <p:nvPr/>
        </p:nvSpPr>
        <p:spPr>
          <a:xfrm>
            <a:off x="8392201" y="4588076"/>
            <a:ext cx="60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altLang="ko"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2000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2" descr="Spring Boot Reactive + Postgresql(r2dbc)">
            <a:extLst>
              <a:ext uri="{FF2B5EF4-FFF2-40B4-BE49-F238E27FC236}">
                <a16:creationId xmlns:a16="http://schemas.microsoft.com/office/drawing/2014/main" id="{78FB6813-0665-D29D-1484-EA6229FF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687" y="3589933"/>
            <a:ext cx="2096059" cy="43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ree Postman Logo Icon - Download in Flat Style">
            <a:extLst>
              <a:ext uri="{FF2B5EF4-FFF2-40B4-BE49-F238E27FC236}">
                <a16:creationId xmlns:a16="http://schemas.microsoft.com/office/drawing/2014/main" id="{EC0D1C8F-044B-52E8-60D2-6134A00B4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862" y="3368895"/>
            <a:ext cx="580078" cy="58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330;p30">
            <a:extLst>
              <a:ext uri="{FF2B5EF4-FFF2-40B4-BE49-F238E27FC236}">
                <a16:creationId xmlns:a16="http://schemas.microsoft.com/office/drawing/2014/main" id="{3FBFAF63-9F46-4597-8461-7DAD88CD77DB}"/>
              </a:ext>
            </a:extLst>
          </p:cNvPr>
          <p:cNvSpPr/>
          <p:nvPr/>
        </p:nvSpPr>
        <p:spPr>
          <a:xfrm>
            <a:off x="6007045" y="3258256"/>
            <a:ext cx="1088252" cy="809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8AB7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331;p30">
            <a:extLst>
              <a:ext uri="{FF2B5EF4-FFF2-40B4-BE49-F238E27FC236}">
                <a16:creationId xmlns:a16="http://schemas.microsoft.com/office/drawing/2014/main" id="{F682C024-427C-EFF2-568E-F22B4006E5E6}"/>
              </a:ext>
            </a:extLst>
          </p:cNvPr>
          <p:cNvSpPr txBox="1"/>
          <p:nvPr/>
        </p:nvSpPr>
        <p:spPr>
          <a:xfrm>
            <a:off x="6301944" y="3047691"/>
            <a:ext cx="51390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00" b="1" dirty="0">
                <a:latin typeface="NanumGothic"/>
                <a:ea typeface="NanumGothic"/>
                <a:cs typeface="NanumGothic"/>
                <a:sym typeface="Nanum Gothic"/>
              </a:rPr>
              <a:t>API Test</a:t>
            </a:r>
            <a:endParaRPr sz="1000" b="1" dirty="0">
              <a:latin typeface="NanumGothic"/>
              <a:ea typeface="NanumGothic"/>
              <a:cs typeface="NanumGothic"/>
              <a:sym typeface="Nanum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7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00;p27">
            <a:extLst>
              <a:ext uri="{FF2B5EF4-FFF2-40B4-BE49-F238E27FC236}">
                <a16:creationId xmlns:a16="http://schemas.microsoft.com/office/drawing/2014/main" id="{53CFC3F6-24DC-23C8-72C3-321C804C33A1}"/>
              </a:ext>
            </a:extLst>
          </p:cNvPr>
          <p:cNvSpPr txBox="1"/>
          <p:nvPr/>
        </p:nvSpPr>
        <p:spPr>
          <a:xfrm>
            <a:off x="2609810" y="292336"/>
            <a:ext cx="3924377" cy="671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5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추진 일정</a:t>
            </a:r>
            <a:endParaRPr sz="7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3" name="Google Shape;193;p26">
            <a:extLst>
              <a:ext uri="{FF2B5EF4-FFF2-40B4-BE49-F238E27FC236}">
                <a16:creationId xmlns:a16="http://schemas.microsoft.com/office/drawing/2014/main" id="{46E71D9D-ECF1-906F-BC67-1EC7B8DCAD07}"/>
              </a:ext>
            </a:extLst>
          </p:cNvPr>
          <p:cNvSpPr txBox="1"/>
          <p:nvPr/>
        </p:nvSpPr>
        <p:spPr>
          <a:xfrm>
            <a:off x="8392201" y="4588076"/>
            <a:ext cx="60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altLang="ko"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000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147D1A-8233-7A78-C266-734EAD430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879" y="964058"/>
            <a:ext cx="6258241" cy="388710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8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59" t="-3629" r="-74149" b="-2749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38"/>
          <p:cNvSpPr txBox="1"/>
          <p:nvPr/>
        </p:nvSpPr>
        <p:spPr>
          <a:xfrm>
            <a:off x="1398971" y="2408793"/>
            <a:ext cx="5766089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" sz="1000" b="1" u="sng" dirty="0">
                <a:solidFill>
                  <a:schemeClr val="hlink"/>
                </a:solidFill>
                <a:hlinkClick r:id="rId4"/>
              </a:rPr>
              <a:t>https://www.theseus.fi/bitstream/handle/10024/812448/Catrina_Alexandru.pdf?sequence=2</a:t>
            </a:r>
            <a:endParaRPr lang="en-US" altLang="ko" sz="1000" b="1" u="sng" dirty="0">
              <a:solidFill>
                <a:schemeClr val="hlink"/>
              </a:solidFill>
            </a:endParaRPr>
          </a:p>
        </p:txBody>
      </p:sp>
      <p:sp>
        <p:nvSpPr>
          <p:cNvPr id="2" name="Google Shape;200;p27">
            <a:extLst>
              <a:ext uri="{FF2B5EF4-FFF2-40B4-BE49-F238E27FC236}">
                <a16:creationId xmlns:a16="http://schemas.microsoft.com/office/drawing/2014/main" id="{5BB23847-E6D2-0421-DED8-3E8CBD6641F3}"/>
              </a:ext>
            </a:extLst>
          </p:cNvPr>
          <p:cNvSpPr txBox="1"/>
          <p:nvPr/>
        </p:nvSpPr>
        <p:spPr>
          <a:xfrm>
            <a:off x="2609810" y="292336"/>
            <a:ext cx="3924377" cy="671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5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참고 문헌</a:t>
            </a:r>
            <a:endParaRPr sz="7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0D7C3-10B2-22A1-4BB4-192868E5B3D3}"/>
              </a:ext>
            </a:extLst>
          </p:cNvPr>
          <p:cNvSpPr txBox="1"/>
          <p:nvPr/>
        </p:nvSpPr>
        <p:spPr>
          <a:xfrm>
            <a:off x="936056" y="2358778"/>
            <a:ext cx="42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[3]</a:t>
            </a:r>
            <a:endParaRPr kumimoji="1" lang="ko-KR" altLang="en-US" dirty="0"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</p:txBody>
      </p:sp>
      <p:sp>
        <p:nvSpPr>
          <p:cNvPr id="4" name="Google Shape;429;p38">
            <a:extLst>
              <a:ext uri="{FF2B5EF4-FFF2-40B4-BE49-F238E27FC236}">
                <a16:creationId xmlns:a16="http://schemas.microsoft.com/office/drawing/2014/main" id="{5A3C5D9A-61CE-1E18-33DD-3C793EA09EF3}"/>
              </a:ext>
            </a:extLst>
          </p:cNvPr>
          <p:cNvSpPr txBox="1"/>
          <p:nvPr/>
        </p:nvSpPr>
        <p:spPr>
          <a:xfrm>
            <a:off x="1398971" y="2940178"/>
            <a:ext cx="5766089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" sz="1000" b="1" u="sng" dirty="0">
                <a:solidFill>
                  <a:schemeClr val="hlink"/>
                </a:solidFill>
              </a:rPr>
              <a:t>https://</a:t>
            </a:r>
            <a:r>
              <a:rPr lang="en" altLang="ko" sz="1000" b="1" u="sng" dirty="0" err="1">
                <a:solidFill>
                  <a:schemeClr val="hlink"/>
                </a:solidFill>
              </a:rPr>
              <a:t>www.diva-portal.org</a:t>
            </a:r>
            <a:r>
              <a:rPr lang="en" altLang="ko" sz="1000" b="1" u="sng" dirty="0">
                <a:solidFill>
                  <a:schemeClr val="hlink"/>
                </a:solidFill>
              </a:rPr>
              <a:t>/smash/get/diva2:1445480/FULLTEXT01.pdf</a:t>
            </a:r>
            <a:endParaRPr lang="en-US" altLang="ko" sz="1000" b="1" u="sng" dirty="0">
              <a:solidFill>
                <a:schemeClr val="hlink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446390-CC8A-216E-F98B-115604E4C72D}"/>
              </a:ext>
            </a:extLst>
          </p:cNvPr>
          <p:cNvSpPr txBox="1"/>
          <p:nvPr/>
        </p:nvSpPr>
        <p:spPr>
          <a:xfrm>
            <a:off x="936056" y="2890163"/>
            <a:ext cx="42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[4]</a:t>
            </a:r>
            <a:endParaRPr kumimoji="1" lang="ko-KR" altLang="en-US" dirty="0"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</p:txBody>
      </p:sp>
      <p:sp>
        <p:nvSpPr>
          <p:cNvPr id="6" name="Google Shape;429;p38">
            <a:extLst>
              <a:ext uri="{FF2B5EF4-FFF2-40B4-BE49-F238E27FC236}">
                <a16:creationId xmlns:a16="http://schemas.microsoft.com/office/drawing/2014/main" id="{2F5EF576-BEFE-85CA-352C-F57F604C4D9F}"/>
              </a:ext>
            </a:extLst>
          </p:cNvPr>
          <p:cNvSpPr txBox="1"/>
          <p:nvPr/>
        </p:nvSpPr>
        <p:spPr>
          <a:xfrm>
            <a:off x="1398971" y="1336128"/>
            <a:ext cx="5766089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" sz="1000" b="1" u="sng" dirty="0">
                <a:solidFill>
                  <a:schemeClr val="hlink"/>
                </a:solidFill>
              </a:rPr>
              <a:t>https://</a:t>
            </a:r>
            <a:r>
              <a:rPr lang="en" altLang="ko" sz="1000" b="1" u="sng" dirty="0" err="1">
                <a:solidFill>
                  <a:schemeClr val="hlink"/>
                </a:solidFill>
              </a:rPr>
              <a:t>www.diva-portal.org</a:t>
            </a:r>
            <a:r>
              <a:rPr lang="en" altLang="ko" sz="1000" b="1" u="sng" dirty="0">
                <a:solidFill>
                  <a:schemeClr val="hlink"/>
                </a:solidFill>
              </a:rPr>
              <a:t>/smash/get/diva2:1763111/FULLTEXT01.pdf</a:t>
            </a:r>
            <a:endParaRPr lang="en-US" altLang="ko" sz="1000" b="1" u="sng" dirty="0">
              <a:solidFill>
                <a:schemeClr val="hlink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B5227F-A2C0-3D7E-1F11-C31DB4ED22C6}"/>
              </a:ext>
            </a:extLst>
          </p:cNvPr>
          <p:cNvSpPr txBox="1"/>
          <p:nvPr/>
        </p:nvSpPr>
        <p:spPr>
          <a:xfrm>
            <a:off x="936056" y="1286112"/>
            <a:ext cx="42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[1]</a:t>
            </a:r>
            <a:endParaRPr kumimoji="1" lang="ko-KR" altLang="en-US" dirty="0"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</p:txBody>
      </p:sp>
      <p:sp>
        <p:nvSpPr>
          <p:cNvPr id="8" name="Google Shape;429;p38">
            <a:extLst>
              <a:ext uri="{FF2B5EF4-FFF2-40B4-BE49-F238E27FC236}">
                <a16:creationId xmlns:a16="http://schemas.microsoft.com/office/drawing/2014/main" id="{9722416B-7D18-5EDA-9C68-7D2E3B64E123}"/>
              </a:ext>
            </a:extLst>
          </p:cNvPr>
          <p:cNvSpPr txBox="1"/>
          <p:nvPr/>
        </p:nvSpPr>
        <p:spPr>
          <a:xfrm>
            <a:off x="1398971" y="1872461"/>
            <a:ext cx="5766089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" sz="1000" b="1" u="sng" dirty="0">
                <a:solidFill>
                  <a:schemeClr val="hlink"/>
                </a:solidFill>
              </a:rPr>
              <a:t>https://</a:t>
            </a:r>
            <a:r>
              <a:rPr lang="en" altLang="ko" sz="1000" b="1" u="sng" dirty="0" err="1">
                <a:solidFill>
                  <a:schemeClr val="hlink"/>
                </a:solidFill>
              </a:rPr>
              <a:t>kiss.kstudy.com</a:t>
            </a:r>
            <a:r>
              <a:rPr lang="en" altLang="ko" sz="1000" b="1" u="sng" dirty="0">
                <a:solidFill>
                  <a:schemeClr val="hlink"/>
                </a:solidFill>
              </a:rPr>
              <a:t>/Detail/</a:t>
            </a:r>
            <a:r>
              <a:rPr lang="en" altLang="ko" sz="1000" b="1" u="sng" dirty="0" err="1">
                <a:solidFill>
                  <a:schemeClr val="hlink"/>
                </a:solidFill>
              </a:rPr>
              <a:t>Ar?key</a:t>
            </a:r>
            <a:r>
              <a:rPr lang="en" altLang="ko" sz="1000" b="1" u="sng" dirty="0">
                <a:solidFill>
                  <a:schemeClr val="hlink"/>
                </a:solidFill>
              </a:rPr>
              <a:t>=3860348</a:t>
            </a:r>
            <a:endParaRPr lang="en-US" altLang="ko" sz="1000" b="1" u="sng" dirty="0">
              <a:solidFill>
                <a:schemeClr val="hlink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D11D24-55C5-6CA2-0FCB-37E6FBB4C9E8}"/>
              </a:ext>
            </a:extLst>
          </p:cNvPr>
          <p:cNvSpPr txBox="1"/>
          <p:nvPr/>
        </p:nvSpPr>
        <p:spPr>
          <a:xfrm>
            <a:off x="936056" y="1822445"/>
            <a:ext cx="42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[2]</a:t>
            </a:r>
            <a:endParaRPr kumimoji="1" lang="ko-KR" altLang="en-US" dirty="0"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</p:txBody>
      </p:sp>
      <p:sp>
        <p:nvSpPr>
          <p:cNvPr id="10" name="Google Shape;193;p26">
            <a:extLst>
              <a:ext uri="{FF2B5EF4-FFF2-40B4-BE49-F238E27FC236}">
                <a16:creationId xmlns:a16="http://schemas.microsoft.com/office/drawing/2014/main" id="{AE2DA2D9-26F9-87DE-43DA-512689601085}"/>
              </a:ext>
            </a:extLst>
          </p:cNvPr>
          <p:cNvSpPr txBox="1"/>
          <p:nvPr/>
        </p:nvSpPr>
        <p:spPr>
          <a:xfrm>
            <a:off x="8392201" y="4588076"/>
            <a:ext cx="60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altLang="ko"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000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9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39"/>
          <p:cNvSpPr/>
          <p:nvPr/>
        </p:nvSpPr>
        <p:spPr>
          <a:xfrm>
            <a:off x="-1164699" y="4307447"/>
            <a:ext cx="2449974" cy="1672107"/>
          </a:xfrm>
          <a:custGeom>
            <a:avLst/>
            <a:gdLst/>
            <a:ahLst/>
            <a:cxnLst/>
            <a:rect l="l" t="t" r="r" b="b"/>
            <a:pathLst>
              <a:path w="4899948" h="3344214" extrusionOk="0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39"/>
          <p:cNvSpPr/>
          <p:nvPr/>
        </p:nvSpPr>
        <p:spPr>
          <a:xfrm>
            <a:off x="3015355" y="4629150"/>
            <a:ext cx="1529915" cy="375525"/>
          </a:xfrm>
          <a:custGeom>
            <a:avLst/>
            <a:gdLst/>
            <a:ahLst/>
            <a:cxnLst/>
            <a:rect l="l" t="t" r="r" b="b"/>
            <a:pathLst>
              <a:path w="3059829" h="751049" extrusionOk="0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39"/>
          <p:cNvSpPr/>
          <p:nvPr/>
        </p:nvSpPr>
        <p:spPr>
          <a:xfrm>
            <a:off x="7107602" y="4270068"/>
            <a:ext cx="2301157" cy="1809285"/>
          </a:xfrm>
          <a:custGeom>
            <a:avLst/>
            <a:gdLst/>
            <a:ahLst/>
            <a:cxnLst/>
            <a:rect l="l" t="t" r="r" b="b"/>
            <a:pathLst>
              <a:path w="4602314" h="3618569" extrusionOk="0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39"/>
          <p:cNvSpPr/>
          <p:nvPr/>
        </p:nvSpPr>
        <p:spPr>
          <a:xfrm>
            <a:off x="-337078" y="-536315"/>
            <a:ext cx="2449974" cy="1534296"/>
          </a:xfrm>
          <a:custGeom>
            <a:avLst/>
            <a:gdLst/>
            <a:ahLst/>
            <a:cxnLst/>
            <a:rect l="l" t="t" r="r" b="b"/>
            <a:pathLst>
              <a:path w="4899948" h="3068592" extrusionOk="0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39"/>
          <p:cNvSpPr/>
          <p:nvPr/>
        </p:nvSpPr>
        <p:spPr>
          <a:xfrm>
            <a:off x="6343107" y="-1289096"/>
            <a:ext cx="2146212" cy="1935493"/>
          </a:xfrm>
          <a:custGeom>
            <a:avLst/>
            <a:gdLst/>
            <a:ahLst/>
            <a:cxnLst/>
            <a:rect l="l" t="t" r="r" b="b"/>
            <a:pathLst>
              <a:path w="4292424" h="3870986" extrusionOk="0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9"/>
          <p:cNvSpPr/>
          <p:nvPr/>
        </p:nvSpPr>
        <p:spPr>
          <a:xfrm>
            <a:off x="5069468" y="4629150"/>
            <a:ext cx="2038135" cy="1431790"/>
          </a:xfrm>
          <a:custGeom>
            <a:avLst/>
            <a:gdLst/>
            <a:ahLst/>
            <a:cxnLst/>
            <a:rect l="l" t="t" r="r" b="b"/>
            <a:pathLst>
              <a:path w="4076270" h="2863579" extrusionOk="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39"/>
          <p:cNvSpPr/>
          <p:nvPr/>
        </p:nvSpPr>
        <p:spPr>
          <a:xfrm>
            <a:off x="3704661" y="-1350050"/>
            <a:ext cx="2746529" cy="2057400"/>
          </a:xfrm>
          <a:custGeom>
            <a:avLst/>
            <a:gdLst/>
            <a:ahLst/>
            <a:cxnLst/>
            <a:rect l="l" t="t" r="r" b="b"/>
            <a:pathLst>
              <a:path w="5493058" h="4114800" extrusionOk="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39"/>
          <p:cNvSpPr/>
          <p:nvPr/>
        </p:nvSpPr>
        <p:spPr>
          <a:xfrm rot="4747568">
            <a:off x="-1486171" y="1832659"/>
            <a:ext cx="2448048" cy="1367847"/>
          </a:xfrm>
          <a:custGeom>
            <a:avLst/>
            <a:gdLst/>
            <a:ahLst/>
            <a:cxnLst/>
            <a:rect l="l" t="t" r="r" b="b"/>
            <a:pathLst>
              <a:path w="4896097" h="2735694" extrusionOk="0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39"/>
          <p:cNvSpPr/>
          <p:nvPr/>
        </p:nvSpPr>
        <p:spPr>
          <a:xfrm>
            <a:off x="2415741" y="-813253"/>
            <a:ext cx="1446381" cy="1459651"/>
          </a:xfrm>
          <a:custGeom>
            <a:avLst/>
            <a:gdLst/>
            <a:ahLst/>
            <a:cxnLst/>
            <a:rect l="l" t="t" r="r" b="b"/>
            <a:pathLst>
              <a:path w="2892762" h="2919301" extrusionOk="0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39"/>
          <p:cNvSpPr/>
          <p:nvPr/>
        </p:nvSpPr>
        <p:spPr>
          <a:xfrm>
            <a:off x="8629650" y="1131171"/>
            <a:ext cx="1787771" cy="1787771"/>
          </a:xfrm>
          <a:custGeom>
            <a:avLst/>
            <a:gdLst/>
            <a:ahLst/>
            <a:cxnLst/>
            <a:rect l="l" t="t" r="r" b="b"/>
            <a:pathLst>
              <a:path w="3575541" h="3575541" extrusionOk="0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39"/>
          <p:cNvSpPr/>
          <p:nvPr/>
        </p:nvSpPr>
        <p:spPr>
          <a:xfrm>
            <a:off x="1285275" y="4546869"/>
            <a:ext cx="1293510" cy="1193263"/>
          </a:xfrm>
          <a:custGeom>
            <a:avLst/>
            <a:gdLst/>
            <a:ahLst/>
            <a:cxnLst/>
            <a:rect l="l" t="t" r="r" b="b"/>
            <a:pathLst>
              <a:path w="2587020" h="2386526" extrusionOk="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39"/>
          <p:cNvSpPr/>
          <p:nvPr/>
        </p:nvSpPr>
        <p:spPr>
          <a:xfrm rot="-5282649">
            <a:off x="8220185" y="3485435"/>
            <a:ext cx="1691494" cy="577222"/>
          </a:xfrm>
          <a:custGeom>
            <a:avLst/>
            <a:gdLst/>
            <a:ahLst/>
            <a:cxnLst/>
            <a:rect l="l" t="t" r="r" b="b"/>
            <a:pathLst>
              <a:path w="3382987" h="1154444" extrusionOk="0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39"/>
          <p:cNvSpPr/>
          <p:nvPr/>
        </p:nvSpPr>
        <p:spPr>
          <a:xfrm>
            <a:off x="8489319" y="-321322"/>
            <a:ext cx="1552261" cy="1671344"/>
          </a:xfrm>
          <a:custGeom>
            <a:avLst/>
            <a:gdLst/>
            <a:ahLst/>
            <a:cxnLst/>
            <a:rect l="l" t="t" r="r" b="b"/>
            <a:pathLst>
              <a:path w="3104522" h="3342688" extrusionOk="0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39"/>
          <p:cNvSpPr txBox="1"/>
          <p:nvPr/>
        </p:nvSpPr>
        <p:spPr>
          <a:xfrm>
            <a:off x="1844401" y="2083059"/>
            <a:ext cx="54552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6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300" b="1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Thank you</a:t>
            </a:r>
            <a:endParaRPr sz="700" dirty="0"/>
          </a:p>
        </p:txBody>
      </p:sp>
      <p:sp>
        <p:nvSpPr>
          <p:cNvPr id="450" name="Google Shape;450;p39"/>
          <p:cNvSpPr txBox="1"/>
          <p:nvPr/>
        </p:nvSpPr>
        <p:spPr>
          <a:xfrm>
            <a:off x="2430321" y="3405668"/>
            <a:ext cx="4230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u="sng" dirty="0">
                <a:solidFill>
                  <a:schemeClr val="hlink"/>
                </a:solidFill>
                <a:hlinkClick r:id="rId17"/>
              </a:rPr>
              <a:t>https://github.com/SoulTree-Lovers/Auto-Store</a:t>
            </a:r>
            <a:endParaRPr sz="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59" t="-3629" r="-74149" b="-2749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6"/>
          <p:cNvSpPr txBox="1"/>
          <p:nvPr/>
        </p:nvSpPr>
        <p:spPr>
          <a:xfrm>
            <a:off x="1685509" y="444114"/>
            <a:ext cx="54552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3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500" b="1" dirty="0">
                <a:solidFill>
                  <a:srgbClr val="3D85C6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  <a:cs typeface="DM Sans"/>
                <a:sym typeface="DM Sans"/>
              </a:rPr>
              <a:t>INDEX</a:t>
            </a:r>
            <a:endParaRPr sz="2500" b="1" dirty="0">
              <a:solidFill>
                <a:srgbClr val="3D85C6"/>
              </a:solidFill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grpSp>
        <p:nvGrpSpPr>
          <p:cNvPr id="173" name="Google Shape;173;p26"/>
          <p:cNvGrpSpPr/>
          <p:nvPr/>
        </p:nvGrpSpPr>
        <p:grpSpPr>
          <a:xfrm>
            <a:off x="1544012" y="1264850"/>
            <a:ext cx="1343216" cy="1459734"/>
            <a:chOff x="390350" y="1528263"/>
            <a:chExt cx="1572300" cy="2136300"/>
          </a:xfrm>
        </p:grpSpPr>
        <p:sp>
          <p:nvSpPr>
            <p:cNvPr id="174" name="Google Shape;174;p26"/>
            <p:cNvSpPr/>
            <p:nvPr/>
          </p:nvSpPr>
          <p:spPr>
            <a:xfrm>
              <a:off x="390350" y="1528263"/>
              <a:ext cx="1572300" cy="2136300"/>
            </a:xfrm>
            <a:prstGeom prst="roundRect">
              <a:avLst>
                <a:gd name="adj" fmla="val 16665"/>
              </a:avLst>
            </a:prstGeom>
            <a:noFill/>
            <a:ln w="28575" cap="flat" cmpd="sng">
              <a:solidFill>
                <a:srgbClr val="8AB7E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26"/>
            <p:cNvSpPr txBox="1"/>
            <p:nvPr/>
          </p:nvSpPr>
          <p:spPr>
            <a:xfrm>
              <a:off x="529700" y="1756200"/>
              <a:ext cx="129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 dirty="0">
                  <a:solidFill>
                    <a:srgbClr val="3D85C6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26"/>
            <p:cNvSpPr txBox="1"/>
            <p:nvPr/>
          </p:nvSpPr>
          <p:spPr>
            <a:xfrm>
              <a:off x="535400" y="2593226"/>
              <a:ext cx="1293601" cy="3153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 dirty="0">
                  <a:solidFill>
                    <a:srgbClr val="3D85C6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주제 선정 배경</a:t>
              </a:r>
              <a:endParaRPr b="1" dirty="0">
                <a:solidFill>
                  <a:srgbClr val="3D85C6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</p:grpSp>
      <p:grpSp>
        <p:nvGrpSpPr>
          <p:cNvPr id="177" name="Google Shape;177;p26"/>
          <p:cNvGrpSpPr/>
          <p:nvPr/>
        </p:nvGrpSpPr>
        <p:grpSpPr>
          <a:xfrm>
            <a:off x="3727765" y="3078744"/>
            <a:ext cx="1343216" cy="1459734"/>
            <a:chOff x="5408693" y="1528263"/>
            <a:chExt cx="1572300" cy="2136300"/>
          </a:xfrm>
        </p:grpSpPr>
        <p:sp>
          <p:nvSpPr>
            <p:cNvPr id="178" name="Google Shape;178;p26"/>
            <p:cNvSpPr/>
            <p:nvPr/>
          </p:nvSpPr>
          <p:spPr>
            <a:xfrm>
              <a:off x="5408693" y="1528263"/>
              <a:ext cx="1572300" cy="2136300"/>
            </a:xfrm>
            <a:prstGeom prst="roundRect">
              <a:avLst>
                <a:gd name="adj" fmla="val 16665"/>
              </a:avLst>
            </a:prstGeom>
            <a:noFill/>
            <a:ln w="28575" cap="flat" cmpd="sng">
              <a:solidFill>
                <a:srgbClr val="8AB7E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26"/>
            <p:cNvSpPr txBox="1"/>
            <p:nvPr/>
          </p:nvSpPr>
          <p:spPr>
            <a:xfrm>
              <a:off x="5537950" y="1756200"/>
              <a:ext cx="129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2000" dirty="0">
                  <a:solidFill>
                    <a:srgbClr val="3D85C6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6"/>
            <p:cNvSpPr txBox="1"/>
            <p:nvPr/>
          </p:nvSpPr>
          <p:spPr>
            <a:xfrm>
              <a:off x="5537950" y="2560550"/>
              <a:ext cx="12936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altLang="en-US" b="1" dirty="0">
                  <a:solidFill>
                    <a:srgbClr val="3D85C6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개발</a:t>
              </a:r>
              <a:r>
                <a:rPr lang="ko-KR" altLang="en-US" b="1" dirty="0">
                  <a:solidFill>
                    <a:srgbClr val="3D85C6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환경</a:t>
              </a:r>
              <a:endParaRPr b="1" dirty="0">
                <a:solidFill>
                  <a:srgbClr val="3D85C6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</p:grpSp>
      <p:grpSp>
        <p:nvGrpSpPr>
          <p:cNvPr id="181" name="Google Shape;181;p26"/>
          <p:cNvGrpSpPr/>
          <p:nvPr/>
        </p:nvGrpSpPr>
        <p:grpSpPr>
          <a:xfrm>
            <a:off x="5843348" y="3078744"/>
            <a:ext cx="1343216" cy="1459734"/>
            <a:chOff x="7065643" y="1528263"/>
            <a:chExt cx="1572300" cy="2136300"/>
          </a:xfrm>
        </p:grpSpPr>
        <p:sp>
          <p:nvSpPr>
            <p:cNvPr id="182" name="Google Shape;182;p26"/>
            <p:cNvSpPr/>
            <p:nvPr/>
          </p:nvSpPr>
          <p:spPr>
            <a:xfrm>
              <a:off x="7065643" y="1528263"/>
              <a:ext cx="1572300" cy="2136300"/>
            </a:xfrm>
            <a:prstGeom prst="roundRect">
              <a:avLst>
                <a:gd name="adj" fmla="val 16665"/>
              </a:avLst>
            </a:prstGeom>
            <a:noFill/>
            <a:ln w="28575" cap="flat" cmpd="sng">
              <a:solidFill>
                <a:srgbClr val="8AB7E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6"/>
            <p:cNvSpPr txBox="1"/>
            <p:nvPr/>
          </p:nvSpPr>
          <p:spPr>
            <a:xfrm>
              <a:off x="7244925" y="1756188"/>
              <a:ext cx="129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2000" dirty="0">
                  <a:solidFill>
                    <a:srgbClr val="3D85C6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6"/>
            <p:cNvSpPr txBox="1"/>
            <p:nvPr/>
          </p:nvSpPr>
          <p:spPr>
            <a:xfrm>
              <a:off x="7244925" y="2593250"/>
              <a:ext cx="12936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3D85C6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추진 일정</a:t>
              </a:r>
              <a:endParaRPr b="1">
                <a:solidFill>
                  <a:srgbClr val="3D85C6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</p:grpSp>
      <p:grpSp>
        <p:nvGrpSpPr>
          <p:cNvPr id="185" name="Google Shape;185;p26"/>
          <p:cNvGrpSpPr/>
          <p:nvPr/>
        </p:nvGrpSpPr>
        <p:grpSpPr>
          <a:xfrm>
            <a:off x="3724713" y="1267309"/>
            <a:ext cx="1343216" cy="1459734"/>
            <a:chOff x="2041299" y="1528263"/>
            <a:chExt cx="1572300" cy="2136300"/>
          </a:xfrm>
        </p:grpSpPr>
        <p:sp>
          <p:nvSpPr>
            <p:cNvPr id="186" name="Google Shape;186;p26"/>
            <p:cNvSpPr/>
            <p:nvPr/>
          </p:nvSpPr>
          <p:spPr>
            <a:xfrm>
              <a:off x="2041299" y="1528263"/>
              <a:ext cx="1572300" cy="2136300"/>
            </a:xfrm>
            <a:prstGeom prst="roundRect">
              <a:avLst>
                <a:gd name="adj" fmla="val 16665"/>
              </a:avLst>
            </a:prstGeom>
            <a:noFill/>
            <a:ln w="28575" cap="flat" cmpd="sng">
              <a:solidFill>
                <a:srgbClr val="8AB7E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6"/>
            <p:cNvSpPr txBox="1"/>
            <p:nvPr/>
          </p:nvSpPr>
          <p:spPr>
            <a:xfrm>
              <a:off x="2174128" y="2575689"/>
              <a:ext cx="1293601" cy="315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>
                  <a:solidFill>
                    <a:srgbClr val="3D85C6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문제 인식</a:t>
              </a:r>
              <a:endParaRPr b="1" dirty="0">
                <a:solidFill>
                  <a:srgbClr val="3D85C6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  <p:sp>
          <p:nvSpPr>
            <p:cNvPr id="188" name="Google Shape;188;p26"/>
            <p:cNvSpPr txBox="1"/>
            <p:nvPr/>
          </p:nvSpPr>
          <p:spPr>
            <a:xfrm>
              <a:off x="2200300" y="1756200"/>
              <a:ext cx="129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 dirty="0">
                  <a:solidFill>
                    <a:srgbClr val="3D85C6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9" name="Google Shape;189;p26"/>
          <p:cNvGrpSpPr/>
          <p:nvPr/>
        </p:nvGrpSpPr>
        <p:grpSpPr>
          <a:xfrm>
            <a:off x="1544012" y="3078744"/>
            <a:ext cx="1343216" cy="1459734"/>
            <a:chOff x="3731541" y="1528263"/>
            <a:chExt cx="1572300" cy="2136300"/>
          </a:xfrm>
        </p:grpSpPr>
        <p:sp>
          <p:nvSpPr>
            <p:cNvPr id="190" name="Google Shape;190;p26"/>
            <p:cNvSpPr/>
            <p:nvPr/>
          </p:nvSpPr>
          <p:spPr>
            <a:xfrm>
              <a:off x="3731541" y="1528263"/>
              <a:ext cx="1572300" cy="2136300"/>
            </a:xfrm>
            <a:prstGeom prst="roundRect">
              <a:avLst>
                <a:gd name="adj" fmla="val 16665"/>
              </a:avLst>
            </a:prstGeom>
            <a:noFill/>
            <a:ln w="28575" cap="flat" cmpd="sng">
              <a:solidFill>
                <a:srgbClr val="8AB7E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6"/>
            <p:cNvSpPr txBox="1"/>
            <p:nvPr/>
          </p:nvSpPr>
          <p:spPr>
            <a:xfrm>
              <a:off x="3864350" y="2560550"/>
              <a:ext cx="12936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>
                  <a:solidFill>
                    <a:srgbClr val="3D85C6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기술 조사</a:t>
              </a:r>
              <a:endParaRPr b="1" dirty="0">
                <a:solidFill>
                  <a:srgbClr val="3D85C6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  <p:sp>
          <p:nvSpPr>
            <p:cNvPr id="192" name="Google Shape;192;p26"/>
            <p:cNvSpPr txBox="1"/>
            <p:nvPr/>
          </p:nvSpPr>
          <p:spPr>
            <a:xfrm>
              <a:off x="3864350" y="1756200"/>
              <a:ext cx="129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2000" dirty="0">
                  <a:solidFill>
                    <a:srgbClr val="3D85C6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3" name="Google Shape;193;p26"/>
          <p:cNvSpPr txBox="1"/>
          <p:nvPr/>
        </p:nvSpPr>
        <p:spPr>
          <a:xfrm>
            <a:off x="8392201" y="4588076"/>
            <a:ext cx="60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00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oogle Shape;173;p26">
            <a:extLst>
              <a:ext uri="{FF2B5EF4-FFF2-40B4-BE49-F238E27FC236}">
                <a16:creationId xmlns:a16="http://schemas.microsoft.com/office/drawing/2014/main" id="{FE37A68E-BEF6-655F-788B-CBE67455B9ED}"/>
              </a:ext>
            </a:extLst>
          </p:cNvPr>
          <p:cNvGrpSpPr/>
          <p:nvPr/>
        </p:nvGrpSpPr>
        <p:grpSpPr>
          <a:xfrm>
            <a:off x="5843348" y="1255187"/>
            <a:ext cx="1343216" cy="1459734"/>
            <a:chOff x="390350" y="1528263"/>
            <a:chExt cx="1572300" cy="2136300"/>
          </a:xfrm>
        </p:grpSpPr>
        <p:sp>
          <p:nvSpPr>
            <p:cNvPr id="3" name="Google Shape;174;p26">
              <a:extLst>
                <a:ext uri="{FF2B5EF4-FFF2-40B4-BE49-F238E27FC236}">
                  <a16:creationId xmlns:a16="http://schemas.microsoft.com/office/drawing/2014/main" id="{B771E0C0-F7B8-B10C-2E00-FF83CBBF33EE}"/>
                </a:ext>
              </a:extLst>
            </p:cNvPr>
            <p:cNvSpPr/>
            <p:nvPr/>
          </p:nvSpPr>
          <p:spPr>
            <a:xfrm>
              <a:off x="390350" y="1528263"/>
              <a:ext cx="1572300" cy="2136300"/>
            </a:xfrm>
            <a:prstGeom prst="roundRect">
              <a:avLst>
                <a:gd name="adj" fmla="val 16665"/>
              </a:avLst>
            </a:prstGeom>
            <a:noFill/>
            <a:ln w="28575" cap="flat" cmpd="sng">
              <a:solidFill>
                <a:srgbClr val="8AB7E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175;p26">
              <a:extLst>
                <a:ext uri="{FF2B5EF4-FFF2-40B4-BE49-F238E27FC236}">
                  <a16:creationId xmlns:a16="http://schemas.microsoft.com/office/drawing/2014/main" id="{549B5E24-62F5-18B3-6A7B-461CF4F48732}"/>
                </a:ext>
              </a:extLst>
            </p:cNvPr>
            <p:cNvSpPr txBox="1"/>
            <p:nvPr/>
          </p:nvSpPr>
          <p:spPr>
            <a:xfrm>
              <a:off x="529700" y="1756200"/>
              <a:ext cx="129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2000" dirty="0">
                  <a:solidFill>
                    <a:srgbClr val="3D85C6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176;p26">
              <a:extLst>
                <a:ext uri="{FF2B5EF4-FFF2-40B4-BE49-F238E27FC236}">
                  <a16:creationId xmlns:a16="http://schemas.microsoft.com/office/drawing/2014/main" id="{2F5D2FC5-62BA-88EE-A964-855368FBA3BF}"/>
                </a:ext>
              </a:extLst>
            </p:cNvPr>
            <p:cNvSpPr txBox="1"/>
            <p:nvPr/>
          </p:nvSpPr>
          <p:spPr>
            <a:xfrm>
              <a:off x="535400" y="2593226"/>
              <a:ext cx="1293601" cy="3153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>
                  <a:solidFill>
                    <a:srgbClr val="3D85C6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문제 정의</a:t>
              </a:r>
              <a:endParaRPr b="1" dirty="0">
                <a:solidFill>
                  <a:srgbClr val="3D85C6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7"/>
          <p:cNvSpPr txBox="1"/>
          <p:nvPr/>
        </p:nvSpPr>
        <p:spPr>
          <a:xfrm>
            <a:off x="2609811" y="1123790"/>
            <a:ext cx="3924377" cy="671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5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주제 선정 배경</a:t>
            </a:r>
            <a:endParaRPr sz="7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201" name="Google Shape;201;p27"/>
          <p:cNvSpPr txBox="1"/>
          <p:nvPr/>
        </p:nvSpPr>
        <p:spPr>
          <a:xfrm>
            <a:off x="2609811" y="2161528"/>
            <a:ext cx="4043400" cy="135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effectLst/>
                <a:latin typeface="NanumBarunGothicOTF UltraLight" pitchFamily="2" charset="-128"/>
                <a:ea typeface="NanumBarunGothicOTF UltraLight" pitchFamily="2" charset="-128"/>
              </a:rPr>
              <a:t>인터넷 사용자 및 연결된 기기의 급속한 증가는 높은 반응성과 확장 가능한 </a:t>
            </a:r>
            <a:r>
              <a:rPr lang="ko-KR" altLang="en-US" sz="1300" b="1" dirty="0">
                <a:effectLst/>
                <a:highlight>
                  <a:srgbClr val="FFFF00"/>
                </a:highlight>
                <a:latin typeface="NanumBarunGothicOTF UltraLight" pitchFamily="2" charset="-128"/>
                <a:ea typeface="NanumBarunGothicOTF UltraLight" pitchFamily="2" charset="-128"/>
              </a:rPr>
              <a:t>웹 애플리케이션에 대한 수요를 증가</a:t>
            </a:r>
            <a:r>
              <a:rPr lang="ko-KR" altLang="en-US" sz="1300" dirty="0">
                <a:effectLst/>
                <a:latin typeface="NanumBarunGothicOTF UltraLight" pitchFamily="2" charset="-128"/>
                <a:ea typeface="NanumBarunGothicOTF UltraLight" pitchFamily="2" charset="-128"/>
              </a:rPr>
              <a:t>시켰다</a:t>
            </a:r>
            <a:r>
              <a:rPr lang="en-US" altLang="ko-KR" sz="1300" dirty="0">
                <a:effectLst/>
                <a:latin typeface="NanumBarunGothicOTF UltraLight" pitchFamily="2" charset="-128"/>
                <a:ea typeface="NanumBarunGothicOTF UltraLight" pitchFamily="2" charset="-128"/>
              </a:rPr>
              <a:t>.</a:t>
            </a:r>
            <a:endParaRPr lang="en-US" altLang="ko-KR" sz="1300" dirty="0">
              <a:latin typeface="NanumBarunGothicOTF UltraLight" pitchFamily="2" charset="-128"/>
              <a:ea typeface="NanumBarunGothicOTF UltraLight" pitchFamily="2" charset="-128"/>
            </a:endParaRPr>
          </a:p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300" dirty="0">
              <a:effectLst/>
              <a:latin typeface="NanumBarunGothicOTF UltraLight" pitchFamily="2" charset="-128"/>
              <a:ea typeface="NanumBarunGothicOTF UltraLight" pitchFamily="2" charset="-128"/>
            </a:endParaRPr>
          </a:p>
          <a:p>
            <a:pPr algn="ctr">
              <a:lnSpc>
                <a:spcPct val="135017"/>
              </a:lnSpc>
            </a:pPr>
            <a:r>
              <a:rPr lang="ko-KR" altLang="en-US" sz="1300" dirty="0">
                <a:effectLst/>
                <a:latin typeface="NanumBarunGothicOTF UltraLight" pitchFamily="2" charset="-128"/>
                <a:ea typeface="NanumBarunGothicOTF UltraLight" pitchFamily="2" charset="-128"/>
              </a:rPr>
              <a:t>동기식 웹 개발은 높은 동시성과 처리량을 </a:t>
            </a:r>
            <a:r>
              <a:rPr lang="ko-KR" altLang="en-US" sz="1300" dirty="0">
                <a:latin typeface="NanumBarunGothicOTF UltraLight" pitchFamily="2" charset="-128"/>
                <a:ea typeface="NanumBarunGothicOTF UltraLight" pitchFamily="2" charset="-128"/>
              </a:rPr>
              <a:t>부담</a:t>
            </a:r>
            <a:r>
              <a:rPr lang="ko-KR" altLang="en-US" sz="1300" dirty="0">
                <a:effectLst/>
                <a:latin typeface="NanumBarunGothicOTF UltraLight" pitchFamily="2" charset="-128"/>
                <a:ea typeface="NanumBarunGothicOTF UltraLight" pitchFamily="2" charset="-128"/>
              </a:rPr>
              <a:t>하기 어려워</a:t>
            </a:r>
            <a:r>
              <a:rPr lang="en-US" altLang="ko-KR" sz="1300" dirty="0">
                <a:effectLst/>
                <a:latin typeface="NanumBarunGothicOTF UltraLight" pitchFamily="2" charset="-128"/>
                <a:ea typeface="NanumBarunGothicOTF UltraLight" pitchFamily="2" charset="-128"/>
              </a:rPr>
              <a:t>, </a:t>
            </a:r>
            <a:r>
              <a:rPr lang="ko-KR" altLang="en-US" sz="1300" dirty="0">
                <a:effectLst/>
                <a:latin typeface="NanumBarunGothicOTF UltraLight" pitchFamily="2" charset="-128"/>
                <a:ea typeface="NanumBarunGothicOTF UltraLight" pitchFamily="2" charset="-128"/>
              </a:rPr>
              <a:t>새로운</a:t>
            </a:r>
            <a:r>
              <a:rPr lang="ko-KR" altLang="en-US" sz="1300" b="1" dirty="0">
                <a:effectLst/>
                <a:latin typeface="NANUMBARUNGOTHICOTF ULTRALIGHT" pitchFamily="2" charset="-128"/>
                <a:ea typeface="NANUMBARUNGOTHICOTF ULTRALIGHT" pitchFamily="2" charset="-128"/>
              </a:rPr>
              <a:t> </a:t>
            </a:r>
            <a:r>
              <a:rPr lang="en-US" altLang="ko-KR" sz="1300" b="1" dirty="0">
                <a:effectLst/>
                <a:highlight>
                  <a:srgbClr val="FFFF00"/>
                </a:highlight>
                <a:latin typeface="NANUMBARUNGOTHICOTF ULTRALIGHT" pitchFamily="2" charset="-128"/>
                <a:ea typeface="NANUMBARUNGOTHICOTF ULTRALIGHT" pitchFamily="2" charset="-128"/>
              </a:rPr>
              <a:t>Non-blocking</a:t>
            </a:r>
            <a:r>
              <a:rPr lang="ko-KR" altLang="en-US" sz="1300" b="1" dirty="0">
                <a:effectLst/>
                <a:highlight>
                  <a:srgbClr val="FFFF00"/>
                </a:highlight>
                <a:latin typeface="NANUMBARUNGOTHICOTF ULTRALIGHT" pitchFamily="2" charset="-128"/>
                <a:ea typeface="NANUMBARUNGOTHICOTF ULTRALIGHT" pitchFamily="2" charset="-128"/>
              </a:rPr>
              <a:t> 및 비동기적 기법</a:t>
            </a:r>
            <a:r>
              <a:rPr lang="ko-KR" altLang="en-US" sz="1300" b="1" dirty="0">
                <a:effectLst/>
                <a:latin typeface="NANUMBARUNGOTHICOTF ULTRALIGHT" pitchFamily="2" charset="-128"/>
                <a:ea typeface="NANUMBARUNGOTHICOTF ULTRALIGHT" pitchFamily="2" charset="-128"/>
              </a:rPr>
              <a:t>을 탐색</a:t>
            </a:r>
            <a:r>
              <a:rPr lang="ko-KR" altLang="en-US" sz="1300" dirty="0">
                <a:effectLst/>
                <a:latin typeface="NanumBarunGothicOTF UltraLight" pitchFamily="2" charset="-128"/>
                <a:ea typeface="NanumBarunGothicOTF UltraLight" pitchFamily="2" charset="-128"/>
              </a:rPr>
              <a:t>하게 되었다</a:t>
            </a:r>
            <a:r>
              <a:rPr lang="en-US" altLang="ko-KR" sz="1300" dirty="0">
                <a:effectLst/>
                <a:latin typeface="NanumBarunGothicOTF UltraLight" pitchFamily="2" charset="-128"/>
                <a:ea typeface="NanumBarunGothicOTF UltraLight" pitchFamily="2" charset="-128"/>
              </a:rPr>
              <a:t>.</a:t>
            </a:r>
          </a:p>
        </p:txBody>
      </p:sp>
      <p:sp>
        <p:nvSpPr>
          <p:cNvPr id="202" name="Google Shape;202;p27"/>
          <p:cNvSpPr/>
          <p:nvPr/>
        </p:nvSpPr>
        <p:spPr>
          <a:xfrm>
            <a:off x="5069394" y="4458806"/>
            <a:ext cx="2301157" cy="1809285"/>
          </a:xfrm>
          <a:custGeom>
            <a:avLst/>
            <a:gdLst/>
            <a:ahLst/>
            <a:cxnLst/>
            <a:rect l="l" t="t" r="r" b="b"/>
            <a:pathLst>
              <a:path w="4602314" h="3618569" extrusionOk="0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7"/>
          <p:cNvSpPr/>
          <p:nvPr/>
        </p:nvSpPr>
        <p:spPr>
          <a:xfrm>
            <a:off x="-337078" y="-536315"/>
            <a:ext cx="2449974" cy="1534296"/>
          </a:xfrm>
          <a:custGeom>
            <a:avLst/>
            <a:gdLst/>
            <a:ahLst/>
            <a:cxnLst/>
            <a:rect l="l" t="t" r="r" b="b"/>
            <a:pathLst>
              <a:path w="4899948" h="3068592" extrusionOk="0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7"/>
          <p:cNvSpPr/>
          <p:nvPr/>
        </p:nvSpPr>
        <p:spPr>
          <a:xfrm>
            <a:off x="352841" y="4522855"/>
            <a:ext cx="2038135" cy="1431790"/>
          </a:xfrm>
          <a:custGeom>
            <a:avLst/>
            <a:gdLst/>
            <a:ahLst/>
            <a:cxnLst/>
            <a:rect l="l" t="t" r="r" b="b"/>
            <a:pathLst>
              <a:path w="4076270" h="2863579" extrusionOk="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7"/>
          <p:cNvSpPr/>
          <p:nvPr/>
        </p:nvSpPr>
        <p:spPr>
          <a:xfrm>
            <a:off x="2501974" y="-945300"/>
            <a:ext cx="1446381" cy="1459651"/>
          </a:xfrm>
          <a:custGeom>
            <a:avLst/>
            <a:gdLst/>
            <a:ahLst/>
            <a:cxnLst/>
            <a:rect l="l" t="t" r="r" b="b"/>
            <a:pathLst>
              <a:path w="2892762" h="2919301" extrusionOk="0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7"/>
          <p:cNvSpPr/>
          <p:nvPr/>
        </p:nvSpPr>
        <p:spPr>
          <a:xfrm rot="-5282649">
            <a:off x="8002143" y="132687"/>
            <a:ext cx="2008604" cy="685436"/>
          </a:xfrm>
          <a:custGeom>
            <a:avLst/>
            <a:gdLst/>
            <a:ahLst/>
            <a:cxnLst/>
            <a:rect l="l" t="t" r="r" b="b"/>
            <a:pathLst>
              <a:path w="4017207" h="1370872" extrusionOk="0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93;p26">
            <a:extLst>
              <a:ext uri="{FF2B5EF4-FFF2-40B4-BE49-F238E27FC236}">
                <a16:creationId xmlns:a16="http://schemas.microsoft.com/office/drawing/2014/main" id="{41A5B272-E13D-CBAE-807B-4E603BE88A99}"/>
              </a:ext>
            </a:extLst>
          </p:cNvPr>
          <p:cNvSpPr txBox="1"/>
          <p:nvPr/>
        </p:nvSpPr>
        <p:spPr>
          <a:xfrm>
            <a:off x="8392201" y="4588076"/>
            <a:ext cx="60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000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59" t="-3629" r="-74149" b="-2749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9"/>
          <p:cNvSpPr/>
          <p:nvPr/>
        </p:nvSpPr>
        <p:spPr>
          <a:xfrm>
            <a:off x="8629645" y="684156"/>
            <a:ext cx="2301157" cy="1809285"/>
          </a:xfrm>
          <a:custGeom>
            <a:avLst/>
            <a:gdLst/>
            <a:ahLst/>
            <a:cxnLst/>
            <a:rect l="l" t="t" r="r" b="b"/>
            <a:pathLst>
              <a:path w="4602314" h="3618569" extrusionOk="0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9"/>
          <p:cNvSpPr/>
          <p:nvPr/>
        </p:nvSpPr>
        <p:spPr>
          <a:xfrm>
            <a:off x="-337078" y="-536315"/>
            <a:ext cx="2449974" cy="1534296"/>
          </a:xfrm>
          <a:custGeom>
            <a:avLst/>
            <a:gdLst/>
            <a:ahLst/>
            <a:cxnLst/>
            <a:rect l="l" t="t" r="r" b="b"/>
            <a:pathLst>
              <a:path w="4899948" h="3068592" extrusionOk="0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9"/>
          <p:cNvSpPr/>
          <p:nvPr/>
        </p:nvSpPr>
        <p:spPr>
          <a:xfrm>
            <a:off x="1896749" y="-1123875"/>
            <a:ext cx="1446381" cy="1459651"/>
          </a:xfrm>
          <a:custGeom>
            <a:avLst/>
            <a:gdLst/>
            <a:ahLst/>
            <a:cxnLst/>
            <a:rect l="l" t="t" r="r" b="b"/>
            <a:pathLst>
              <a:path w="2892762" h="2919301" extrusionOk="0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9"/>
          <p:cNvSpPr/>
          <p:nvPr/>
        </p:nvSpPr>
        <p:spPr>
          <a:xfrm>
            <a:off x="-786620" y="4446649"/>
            <a:ext cx="2025667" cy="1382518"/>
          </a:xfrm>
          <a:custGeom>
            <a:avLst/>
            <a:gdLst/>
            <a:ahLst/>
            <a:cxnLst/>
            <a:rect l="l" t="t" r="r" b="b"/>
            <a:pathLst>
              <a:path w="4051334" h="2765036" extrusionOk="0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9"/>
          <p:cNvSpPr/>
          <p:nvPr/>
        </p:nvSpPr>
        <p:spPr>
          <a:xfrm>
            <a:off x="6518548" y="4966635"/>
            <a:ext cx="1584640" cy="1113210"/>
          </a:xfrm>
          <a:custGeom>
            <a:avLst/>
            <a:gdLst/>
            <a:ahLst/>
            <a:cxnLst/>
            <a:rect l="l" t="t" r="r" b="b"/>
            <a:pathLst>
              <a:path w="3169280" h="2226419" extrusionOk="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9"/>
          <p:cNvSpPr/>
          <p:nvPr/>
        </p:nvSpPr>
        <p:spPr>
          <a:xfrm>
            <a:off x="4826813" y="-1518966"/>
            <a:ext cx="2746529" cy="2057400"/>
          </a:xfrm>
          <a:custGeom>
            <a:avLst/>
            <a:gdLst/>
            <a:ahLst/>
            <a:cxnLst/>
            <a:rect l="l" t="t" r="r" b="b"/>
            <a:pathLst>
              <a:path w="5493058" h="4114800" extrusionOk="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9"/>
          <p:cNvSpPr/>
          <p:nvPr/>
        </p:nvSpPr>
        <p:spPr>
          <a:xfrm>
            <a:off x="1466141" y="4635904"/>
            <a:ext cx="1293510" cy="1193263"/>
          </a:xfrm>
          <a:custGeom>
            <a:avLst/>
            <a:gdLst/>
            <a:ahLst/>
            <a:cxnLst/>
            <a:rect l="l" t="t" r="r" b="b"/>
            <a:pathLst>
              <a:path w="2587020" h="2386526" extrusionOk="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9"/>
          <p:cNvSpPr/>
          <p:nvPr/>
        </p:nvSpPr>
        <p:spPr>
          <a:xfrm>
            <a:off x="7631478" y="-536315"/>
            <a:ext cx="998173" cy="1074749"/>
          </a:xfrm>
          <a:custGeom>
            <a:avLst/>
            <a:gdLst/>
            <a:ahLst/>
            <a:cxnLst/>
            <a:rect l="l" t="t" r="r" b="b"/>
            <a:pathLst>
              <a:path w="1996345" h="2149497" extrusionOk="0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00;p27">
            <a:extLst>
              <a:ext uri="{FF2B5EF4-FFF2-40B4-BE49-F238E27FC236}">
                <a16:creationId xmlns:a16="http://schemas.microsoft.com/office/drawing/2014/main" id="{280E2669-5D3C-0C32-204B-D4BC881760DD}"/>
              </a:ext>
            </a:extLst>
          </p:cNvPr>
          <p:cNvSpPr txBox="1"/>
          <p:nvPr/>
        </p:nvSpPr>
        <p:spPr>
          <a:xfrm>
            <a:off x="2609810" y="673869"/>
            <a:ext cx="3924377" cy="671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5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문제 인식 </a:t>
            </a:r>
            <a:r>
              <a:rPr lang="en-US" altLang="ko-KR" sz="45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1</a:t>
            </a:r>
            <a:endParaRPr sz="7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4" name="Google Shape;201;p27">
            <a:extLst>
              <a:ext uri="{FF2B5EF4-FFF2-40B4-BE49-F238E27FC236}">
                <a16:creationId xmlns:a16="http://schemas.microsoft.com/office/drawing/2014/main" id="{206B9545-2058-DCFE-586B-1CB6908B3CF7}"/>
              </a:ext>
            </a:extLst>
          </p:cNvPr>
          <p:cNvSpPr txBox="1"/>
          <p:nvPr/>
        </p:nvSpPr>
        <p:spPr>
          <a:xfrm>
            <a:off x="5336321" y="1633996"/>
            <a:ext cx="3055880" cy="1745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100ms </a:t>
            </a:r>
            <a:r>
              <a:rPr lang="ko-KR" altLang="en-US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지연인 경우에서의 각 프로토타입의 </a:t>
            </a:r>
            <a:r>
              <a:rPr lang="ko-KR" altLang="en-US" u="sng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평균 응답 시간</a:t>
            </a:r>
            <a:r>
              <a:rPr lang="ko-KR" altLang="en-US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을 나타내는 그래프이다</a:t>
            </a:r>
            <a:r>
              <a:rPr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 </a:t>
            </a:r>
          </a:p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pPr marL="0" marR="0" lvl="0" indent="0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X</a:t>
            </a:r>
            <a:r>
              <a:rPr lang="ko-KR" altLang="en-US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축</a:t>
            </a:r>
            <a:r>
              <a:rPr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:</a:t>
            </a:r>
            <a:r>
              <a:rPr lang="ko-KR" altLang="en-US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프로토타입에 대해 수행된 요청 수</a:t>
            </a:r>
            <a:endParaRPr lang="en-US" altLang="ko-KR" dirty="0"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pPr marL="0" marR="0" lvl="0" indent="0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Y</a:t>
            </a:r>
            <a:r>
              <a:rPr lang="ko-KR" altLang="en-US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축</a:t>
            </a:r>
            <a:r>
              <a:rPr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:</a:t>
            </a:r>
            <a:r>
              <a:rPr lang="ko-KR" altLang="en-US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평균 지연 시간 </a:t>
            </a:r>
            <a:r>
              <a:rPr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(</a:t>
            </a:r>
            <a:r>
              <a:rPr lang="ko-KR" altLang="en-US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단위</a:t>
            </a:r>
            <a:r>
              <a:rPr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:</a:t>
            </a:r>
            <a:r>
              <a:rPr lang="ko-KR" altLang="en-US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초</a:t>
            </a:r>
            <a:r>
              <a:rPr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) [1]</a:t>
            </a:r>
            <a:endParaRPr lang="en-US" altLang="ko-KR" b="1" dirty="0">
              <a:effectLst/>
              <a:highlight>
                <a:srgbClr val="FFFF00"/>
              </a:highlight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3CB7DF-5375-7EBE-457A-C176F29C19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6909" y="1581472"/>
            <a:ext cx="4205484" cy="286110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389C098-2185-597D-DCEC-14B1BC14CF98}"/>
              </a:ext>
            </a:extLst>
          </p:cNvPr>
          <p:cNvSpPr/>
          <p:nvPr/>
        </p:nvSpPr>
        <p:spPr>
          <a:xfrm>
            <a:off x="5197642" y="3850104"/>
            <a:ext cx="259882" cy="259882"/>
          </a:xfrm>
          <a:prstGeom prst="rect">
            <a:avLst/>
          </a:prstGeom>
          <a:solidFill>
            <a:srgbClr val="70B4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AF6B1E-05C6-4DBF-5D96-368A8DAFB110}"/>
              </a:ext>
            </a:extLst>
          </p:cNvPr>
          <p:cNvSpPr/>
          <p:nvPr/>
        </p:nvSpPr>
        <p:spPr>
          <a:xfrm>
            <a:off x="5197642" y="4186988"/>
            <a:ext cx="259882" cy="259882"/>
          </a:xfrm>
          <a:prstGeom prst="rect">
            <a:avLst/>
          </a:prstGeom>
          <a:solidFill>
            <a:srgbClr val="DF9E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1FB82C-614D-BA86-E848-D3BCD132E741}"/>
              </a:ext>
            </a:extLst>
          </p:cNvPr>
          <p:cNvSpPr/>
          <p:nvPr/>
        </p:nvSpPr>
        <p:spPr>
          <a:xfrm>
            <a:off x="5197642" y="4523872"/>
            <a:ext cx="259882" cy="259882"/>
          </a:xfrm>
          <a:prstGeom prst="rect">
            <a:avLst/>
          </a:prstGeom>
          <a:solidFill>
            <a:srgbClr val="7590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Google Shape;201;p27">
            <a:extLst>
              <a:ext uri="{FF2B5EF4-FFF2-40B4-BE49-F238E27FC236}">
                <a16:creationId xmlns:a16="http://schemas.microsoft.com/office/drawing/2014/main" id="{76D50FB5-F760-FB4B-F6EC-047919105BFD}"/>
              </a:ext>
            </a:extLst>
          </p:cNvPr>
          <p:cNvSpPr txBox="1"/>
          <p:nvPr/>
        </p:nvSpPr>
        <p:spPr>
          <a:xfrm>
            <a:off x="5589308" y="3834620"/>
            <a:ext cx="929240" cy="290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normal</a:t>
            </a:r>
            <a:endParaRPr lang="en-US" altLang="ko-KR" b="1" dirty="0">
              <a:effectLst/>
              <a:highlight>
                <a:srgbClr val="FFFF00"/>
              </a:highlight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  <p:sp>
        <p:nvSpPr>
          <p:cNvPr id="11" name="Google Shape;201;p27">
            <a:extLst>
              <a:ext uri="{FF2B5EF4-FFF2-40B4-BE49-F238E27FC236}">
                <a16:creationId xmlns:a16="http://schemas.microsoft.com/office/drawing/2014/main" id="{95B82630-3CBC-214B-6A7B-5107E20E866E}"/>
              </a:ext>
            </a:extLst>
          </p:cNvPr>
          <p:cNvSpPr txBox="1"/>
          <p:nvPr/>
        </p:nvSpPr>
        <p:spPr>
          <a:xfrm>
            <a:off x="5589308" y="4171504"/>
            <a:ext cx="929240" cy="290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5017"/>
              </a:lnSpc>
            </a:pPr>
            <a:r>
              <a:rPr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reactive</a:t>
            </a:r>
          </a:p>
        </p:txBody>
      </p:sp>
      <p:sp>
        <p:nvSpPr>
          <p:cNvPr id="12" name="Google Shape;201;p27">
            <a:extLst>
              <a:ext uri="{FF2B5EF4-FFF2-40B4-BE49-F238E27FC236}">
                <a16:creationId xmlns:a16="http://schemas.microsoft.com/office/drawing/2014/main" id="{830348A5-D47E-2FCB-867A-A5A08DFB86DF}"/>
              </a:ext>
            </a:extLst>
          </p:cNvPr>
          <p:cNvSpPr txBox="1"/>
          <p:nvPr/>
        </p:nvSpPr>
        <p:spPr>
          <a:xfrm>
            <a:off x="5589308" y="4508388"/>
            <a:ext cx="929240" cy="290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5017"/>
              </a:lnSpc>
            </a:pPr>
            <a:r>
              <a:rPr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virtual</a:t>
            </a:r>
          </a:p>
        </p:txBody>
      </p:sp>
      <p:sp>
        <p:nvSpPr>
          <p:cNvPr id="7" name="Google Shape;193;p26">
            <a:extLst>
              <a:ext uri="{FF2B5EF4-FFF2-40B4-BE49-F238E27FC236}">
                <a16:creationId xmlns:a16="http://schemas.microsoft.com/office/drawing/2014/main" id="{1AA93A9E-B774-0C4F-05DA-D97B15D86192}"/>
              </a:ext>
            </a:extLst>
          </p:cNvPr>
          <p:cNvSpPr txBox="1"/>
          <p:nvPr/>
        </p:nvSpPr>
        <p:spPr>
          <a:xfrm>
            <a:off x="8392201" y="4588076"/>
            <a:ext cx="60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000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3141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59" t="-3629" r="-74149" b="-2749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9"/>
          <p:cNvSpPr/>
          <p:nvPr/>
        </p:nvSpPr>
        <p:spPr>
          <a:xfrm>
            <a:off x="8934445" y="684156"/>
            <a:ext cx="2301157" cy="1809285"/>
          </a:xfrm>
          <a:custGeom>
            <a:avLst/>
            <a:gdLst/>
            <a:ahLst/>
            <a:cxnLst/>
            <a:rect l="l" t="t" r="r" b="b"/>
            <a:pathLst>
              <a:path w="4602314" h="3618569" extrusionOk="0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9"/>
          <p:cNvSpPr/>
          <p:nvPr/>
        </p:nvSpPr>
        <p:spPr>
          <a:xfrm>
            <a:off x="-337078" y="-536315"/>
            <a:ext cx="2449974" cy="1534296"/>
          </a:xfrm>
          <a:custGeom>
            <a:avLst/>
            <a:gdLst/>
            <a:ahLst/>
            <a:cxnLst/>
            <a:rect l="l" t="t" r="r" b="b"/>
            <a:pathLst>
              <a:path w="4899948" h="3068592" extrusionOk="0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9"/>
          <p:cNvSpPr/>
          <p:nvPr/>
        </p:nvSpPr>
        <p:spPr>
          <a:xfrm>
            <a:off x="1896749" y="-1123875"/>
            <a:ext cx="1446381" cy="1459651"/>
          </a:xfrm>
          <a:custGeom>
            <a:avLst/>
            <a:gdLst/>
            <a:ahLst/>
            <a:cxnLst/>
            <a:rect l="l" t="t" r="r" b="b"/>
            <a:pathLst>
              <a:path w="2892762" h="2919301" extrusionOk="0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9"/>
          <p:cNvSpPr/>
          <p:nvPr/>
        </p:nvSpPr>
        <p:spPr>
          <a:xfrm>
            <a:off x="-786620" y="4446649"/>
            <a:ext cx="2025667" cy="1382518"/>
          </a:xfrm>
          <a:custGeom>
            <a:avLst/>
            <a:gdLst/>
            <a:ahLst/>
            <a:cxnLst/>
            <a:rect l="l" t="t" r="r" b="b"/>
            <a:pathLst>
              <a:path w="4051334" h="2765036" extrusionOk="0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9"/>
          <p:cNvSpPr/>
          <p:nvPr/>
        </p:nvSpPr>
        <p:spPr>
          <a:xfrm>
            <a:off x="8995178" y="2464856"/>
            <a:ext cx="2301157" cy="1809285"/>
          </a:xfrm>
          <a:custGeom>
            <a:avLst/>
            <a:gdLst/>
            <a:ahLst/>
            <a:cxnLst/>
            <a:rect l="l" t="t" r="r" b="b"/>
            <a:pathLst>
              <a:path w="4602314" h="3618569" extrusionOk="0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9"/>
          <p:cNvSpPr/>
          <p:nvPr/>
        </p:nvSpPr>
        <p:spPr>
          <a:xfrm>
            <a:off x="6518548" y="4966635"/>
            <a:ext cx="1584640" cy="1113210"/>
          </a:xfrm>
          <a:custGeom>
            <a:avLst/>
            <a:gdLst/>
            <a:ahLst/>
            <a:cxnLst/>
            <a:rect l="l" t="t" r="r" b="b"/>
            <a:pathLst>
              <a:path w="3169280" h="2226419" extrusionOk="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9"/>
          <p:cNvSpPr/>
          <p:nvPr/>
        </p:nvSpPr>
        <p:spPr>
          <a:xfrm>
            <a:off x="4826813" y="-1518966"/>
            <a:ext cx="2746529" cy="2057400"/>
          </a:xfrm>
          <a:custGeom>
            <a:avLst/>
            <a:gdLst/>
            <a:ahLst/>
            <a:cxnLst/>
            <a:rect l="l" t="t" r="r" b="b"/>
            <a:pathLst>
              <a:path w="5493058" h="4114800" extrusionOk="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9"/>
          <p:cNvSpPr/>
          <p:nvPr/>
        </p:nvSpPr>
        <p:spPr>
          <a:xfrm>
            <a:off x="2070132" y="4635904"/>
            <a:ext cx="1293510" cy="1193263"/>
          </a:xfrm>
          <a:custGeom>
            <a:avLst/>
            <a:gdLst/>
            <a:ahLst/>
            <a:cxnLst/>
            <a:rect l="l" t="t" r="r" b="b"/>
            <a:pathLst>
              <a:path w="2587020" h="2386526" extrusionOk="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9"/>
          <p:cNvSpPr/>
          <p:nvPr/>
        </p:nvSpPr>
        <p:spPr>
          <a:xfrm>
            <a:off x="7631478" y="-536315"/>
            <a:ext cx="998173" cy="1074749"/>
          </a:xfrm>
          <a:custGeom>
            <a:avLst/>
            <a:gdLst/>
            <a:ahLst/>
            <a:cxnLst/>
            <a:rect l="l" t="t" r="r" b="b"/>
            <a:pathLst>
              <a:path w="1996345" h="2149497" extrusionOk="0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00;p27">
            <a:extLst>
              <a:ext uri="{FF2B5EF4-FFF2-40B4-BE49-F238E27FC236}">
                <a16:creationId xmlns:a16="http://schemas.microsoft.com/office/drawing/2014/main" id="{280E2669-5D3C-0C32-204B-D4BC881760DD}"/>
              </a:ext>
            </a:extLst>
          </p:cNvPr>
          <p:cNvSpPr txBox="1"/>
          <p:nvPr/>
        </p:nvSpPr>
        <p:spPr>
          <a:xfrm>
            <a:off x="2609810" y="673869"/>
            <a:ext cx="3924377" cy="671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5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문제 인식 </a:t>
            </a:r>
            <a:r>
              <a:rPr lang="en-US" altLang="ko-KR" sz="45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2</a:t>
            </a:r>
            <a:endParaRPr sz="7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807C98-21D5-707F-3283-AA9C00A860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6213" y="1913631"/>
            <a:ext cx="4280636" cy="19018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D1CFFC4-EA01-8269-B8E2-38192CC4073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05274" y="1493571"/>
            <a:ext cx="3924377" cy="3003771"/>
          </a:xfrm>
          <a:prstGeom prst="rect">
            <a:avLst/>
          </a:prstGeom>
        </p:spPr>
      </p:pic>
      <p:sp>
        <p:nvSpPr>
          <p:cNvPr id="13" name="Google Shape;201;p27">
            <a:extLst>
              <a:ext uri="{FF2B5EF4-FFF2-40B4-BE49-F238E27FC236}">
                <a16:creationId xmlns:a16="http://schemas.microsoft.com/office/drawing/2014/main" id="{3B3E4E4F-BACE-E399-B07E-7F1717E53CD3}"/>
              </a:ext>
            </a:extLst>
          </p:cNvPr>
          <p:cNvSpPr txBox="1"/>
          <p:nvPr/>
        </p:nvSpPr>
        <p:spPr>
          <a:xfrm>
            <a:off x="1833097" y="3928542"/>
            <a:ext cx="1039079" cy="290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[2]</a:t>
            </a:r>
            <a:endParaRPr lang="en-US" altLang="ko-KR" b="1" dirty="0">
              <a:effectLst/>
              <a:highlight>
                <a:srgbClr val="FFFF00"/>
              </a:highlight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  <p:sp>
        <p:nvSpPr>
          <p:cNvPr id="14" name="Google Shape;201;p27">
            <a:extLst>
              <a:ext uri="{FF2B5EF4-FFF2-40B4-BE49-F238E27FC236}">
                <a16:creationId xmlns:a16="http://schemas.microsoft.com/office/drawing/2014/main" id="{520A381F-81AA-5AD3-277B-B8CE1D5A3ACB}"/>
              </a:ext>
            </a:extLst>
          </p:cNvPr>
          <p:cNvSpPr txBox="1"/>
          <p:nvPr/>
        </p:nvSpPr>
        <p:spPr>
          <a:xfrm>
            <a:off x="6316197" y="4563542"/>
            <a:ext cx="1039079" cy="290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[2]</a:t>
            </a:r>
            <a:endParaRPr lang="en-US" altLang="ko-KR" b="1" dirty="0">
              <a:effectLst/>
              <a:highlight>
                <a:srgbClr val="FFFF00"/>
              </a:highlight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  <p:sp>
        <p:nvSpPr>
          <p:cNvPr id="15" name="Google Shape;193;p26">
            <a:extLst>
              <a:ext uri="{FF2B5EF4-FFF2-40B4-BE49-F238E27FC236}">
                <a16:creationId xmlns:a16="http://schemas.microsoft.com/office/drawing/2014/main" id="{FDE9E7F5-C55D-04B0-31B1-84524BA6A774}"/>
              </a:ext>
            </a:extLst>
          </p:cNvPr>
          <p:cNvSpPr txBox="1"/>
          <p:nvPr/>
        </p:nvSpPr>
        <p:spPr>
          <a:xfrm>
            <a:off x="8392201" y="4588076"/>
            <a:ext cx="60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000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5537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59" t="-3629" r="-74149" b="-2749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9"/>
          <p:cNvSpPr/>
          <p:nvPr/>
        </p:nvSpPr>
        <p:spPr>
          <a:xfrm>
            <a:off x="8629645" y="684156"/>
            <a:ext cx="2301157" cy="1809285"/>
          </a:xfrm>
          <a:custGeom>
            <a:avLst/>
            <a:gdLst/>
            <a:ahLst/>
            <a:cxnLst/>
            <a:rect l="l" t="t" r="r" b="b"/>
            <a:pathLst>
              <a:path w="4602314" h="3618569" extrusionOk="0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9"/>
          <p:cNvSpPr/>
          <p:nvPr/>
        </p:nvSpPr>
        <p:spPr>
          <a:xfrm>
            <a:off x="-337078" y="-536315"/>
            <a:ext cx="2449974" cy="1534296"/>
          </a:xfrm>
          <a:custGeom>
            <a:avLst/>
            <a:gdLst/>
            <a:ahLst/>
            <a:cxnLst/>
            <a:rect l="l" t="t" r="r" b="b"/>
            <a:pathLst>
              <a:path w="4899948" h="3068592" extrusionOk="0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9"/>
          <p:cNvSpPr/>
          <p:nvPr/>
        </p:nvSpPr>
        <p:spPr>
          <a:xfrm>
            <a:off x="1896749" y="-1123875"/>
            <a:ext cx="1446381" cy="1459651"/>
          </a:xfrm>
          <a:custGeom>
            <a:avLst/>
            <a:gdLst/>
            <a:ahLst/>
            <a:cxnLst/>
            <a:rect l="l" t="t" r="r" b="b"/>
            <a:pathLst>
              <a:path w="2892762" h="2919301" extrusionOk="0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6" name="Google Shape;246;p29"/>
          <p:cNvPicPr preferRelativeResize="0"/>
          <p:nvPr/>
        </p:nvPicPr>
        <p:blipFill rotWithShape="1">
          <a:blip r:embed="rId7">
            <a:alphaModFix/>
          </a:blip>
          <a:srcRect l="36775" t="23984" r="36693" b="24939"/>
          <a:stretch/>
        </p:blipFill>
        <p:spPr>
          <a:xfrm>
            <a:off x="1792558" y="1721400"/>
            <a:ext cx="671981" cy="671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29"/>
          <p:cNvCxnSpPr>
            <a:cxnSpLocks/>
          </p:cNvCxnSpPr>
          <p:nvPr/>
        </p:nvCxnSpPr>
        <p:spPr>
          <a:xfrm flipH="1">
            <a:off x="3401333" y="1696671"/>
            <a:ext cx="14100" cy="271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56" name="Google Shape;256;p29"/>
          <p:cNvSpPr/>
          <p:nvPr/>
        </p:nvSpPr>
        <p:spPr>
          <a:xfrm>
            <a:off x="-786620" y="4446649"/>
            <a:ext cx="2025667" cy="1382518"/>
          </a:xfrm>
          <a:custGeom>
            <a:avLst/>
            <a:gdLst/>
            <a:ahLst/>
            <a:cxnLst/>
            <a:rect l="l" t="t" r="r" b="b"/>
            <a:pathLst>
              <a:path w="4051334" h="2765036" extrusionOk="0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9"/>
          <p:cNvSpPr/>
          <p:nvPr/>
        </p:nvSpPr>
        <p:spPr>
          <a:xfrm>
            <a:off x="8690378" y="2464856"/>
            <a:ext cx="2301157" cy="1809285"/>
          </a:xfrm>
          <a:custGeom>
            <a:avLst/>
            <a:gdLst/>
            <a:ahLst/>
            <a:cxnLst/>
            <a:rect l="l" t="t" r="r" b="b"/>
            <a:pathLst>
              <a:path w="4602314" h="3618569" extrusionOk="0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9"/>
          <p:cNvSpPr/>
          <p:nvPr/>
        </p:nvSpPr>
        <p:spPr>
          <a:xfrm>
            <a:off x="5640087" y="5028181"/>
            <a:ext cx="1584640" cy="1113210"/>
          </a:xfrm>
          <a:custGeom>
            <a:avLst/>
            <a:gdLst/>
            <a:ahLst/>
            <a:cxnLst/>
            <a:rect l="l" t="t" r="r" b="b"/>
            <a:pathLst>
              <a:path w="3169280" h="2226419" extrusionOk="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9"/>
          <p:cNvSpPr/>
          <p:nvPr/>
        </p:nvSpPr>
        <p:spPr>
          <a:xfrm>
            <a:off x="4826813" y="-1518966"/>
            <a:ext cx="2746529" cy="2057400"/>
          </a:xfrm>
          <a:custGeom>
            <a:avLst/>
            <a:gdLst/>
            <a:ahLst/>
            <a:cxnLst/>
            <a:rect l="l" t="t" r="r" b="b"/>
            <a:pathLst>
              <a:path w="5493058" h="4114800" extrusionOk="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9"/>
          <p:cNvSpPr/>
          <p:nvPr/>
        </p:nvSpPr>
        <p:spPr>
          <a:xfrm>
            <a:off x="1466141" y="4635904"/>
            <a:ext cx="1293510" cy="1193263"/>
          </a:xfrm>
          <a:custGeom>
            <a:avLst/>
            <a:gdLst/>
            <a:ahLst/>
            <a:cxnLst/>
            <a:rect l="l" t="t" r="r" b="b"/>
            <a:pathLst>
              <a:path w="2587020" h="2386526" extrusionOk="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9"/>
          <p:cNvSpPr/>
          <p:nvPr/>
        </p:nvSpPr>
        <p:spPr>
          <a:xfrm>
            <a:off x="7631478" y="-536315"/>
            <a:ext cx="998173" cy="1074749"/>
          </a:xfrm>
          <a:custGeom>
            <a:avLst/>
            <a:gdLst/>
            <a:ahLst/>
            <a:cxnLst/>
            <a:rect l="l" t="t" r="r" b="b"/>
            <a:pathLst>
              <a:path w="1996345" h="2149497" extrusionOk="0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9" name="Google Shape;269;p29"/>
          <p:cNvPicPr preferRelativeResize="0"/>
          <p:nvPr/>
        </p:nvPicPr>
        <p:blipFill rotWithShape="1">
          <a:blip r:embed="rId7">
            <a:alphaModFix/>
          </a:blip>
          <a:srcRect l="36775" t="23984" r="36693" b="24939"/>
          <a:stretch/>
        </p:blipFill>
        <p:spPr>
          <a:xfrm>
            <a:off x="1792558" y="2604150"/>
            <a:ext cx="671981" cy="67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9"/>
          <p:cNvPicPr preferRelativeResize="0"/>
          <p:nvPr/>
        </p:nvPicPr>
        <p:blipFill rotWithShape="1">
          <a:blip r:embed="rId7">
            <a:alphaModFix/>
          </a:blip>
          <a:srcRect l="36775" t="23984" r="36693" b="24939"/>
          <a:stretch/>
        </p:blipFill>
        <p:spPr>
          <a:xfrm>
            <a:off x="1792558" y="3486900"/>
            <a:ext cx="671981" cy="67199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1950621" y="2114321"/>
            <a:ext cx="513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A</a:t>
            </a:r>
            <a:endParaRPr sz="1200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77" name="Google Shape;277;p2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752510" y="2165836"/>
            <a:ext cx="1364730" cy="149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9"/>
          <p:cNvSpPr txBox="1"/>
          <p:nvPr/>
        </p:nvSpPr>
        <p:spPr>
          <a:xfrm>
            <a:off x="4081490" y="3730496"/>
            <a:ext cx="5139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latin typeface="NanumGothic"/>
                <a:ea typeface="NanumGothic"/>
                <a:cs typeface="NanumGothic"/>
                <a:sym typeface="Nanum Gothic"/>
              </a:rPr>
              <a:t>API 서버</a:t>
            </a:r>
            <a:endParaRPr sz="1000" dirty="0"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280" name="Google Shape;280;p29"/>
          <p:cNvSpPr/>
          <p:nvPr/>
        </p:nvSpPr>
        <p:spPr>
          <a:xfrm>
            <a:off x="2570971" y="1964996"/>
            <a:ext cx="723900" cy="18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AB7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9"/>
          <p:cNvSpPr/>
          <p:nvPr/>
        </p:nvSpPr>
        <p:spPr>
          <a:xfrm>
            <a:off x="2570971" y="2847746"/>
            <a:ext cx="723900" cy="18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AB7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9"/>
          <p:cNvSpPr/>
          <p:nvPr/>
        </p:nvSpPr>
        <p:spPr>
          <a:xfrm>
            <a:off x="2570971" y="3730496"/>
            <a:ext cx="723900" cy="18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AB7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9"/>
          <p:cNvSpPr txBox="1"/>
          <p:nvPr/>
        </p:nvSpPr>
        <p:spPr>
          <a:xfrm>
            <a:off x="1950621" y="3008221"/>
            <a:ext cx="513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B</a:t>
            </a:r>
            <a:endParaRPr sz="1200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84" name="Google Shape;284;p29"/>
          <p:cNvSpPr txBox="1"/>
          <p:nvPr/>
        </p:nvSpPr>
        <p:spPr>
          <a:xfrm>
            <a:off x="1950621" y="3895021"/>
            <a:ext cx="513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C</a:t>
            </a:r>
            <a:endParaRPr sz="1200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" name="Google Shape;200;p27">
            <a:extLst>
              <a:ext uri="{FF2B5EF4-FFF2-40B4-BE49-F238E27FC236}">
                <a16:creationId xmlns:a16="http://schemas.microsoft.com/office/drawing/2014/main" id="{280E2669-5D3C-0C32-204B-D4BC881760DD}"/>
              </a:ext>
            </a:extLst>
          </p:cNvPr>
          <p:cNvSpPr txBox="1"/>
          <p:nvPr/>
        </p:nvSpPr>
        <p:spPr>
          <a:xfrm>
            <a:off x="2609810" y="673869"/>
            <a:ext cx="3924377" cy="671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5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문제 인식 </a:t>
            </a:r>
            <a:r>
              <a:rPr lang="en-US" altLang="ko-KR" sz="45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3</a:t>
            </a:r>
            <a:endParaRPr sz="7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4" name="Google Shape;201;p27">
            <a:extLst>
              <a:ext uri="{FF2B5EF4-FFF2-40B4-BE49-F238E27FC236}">
                <a16:creationId xmlns:a16="http://schemas.microsoft.com/office/drawing/2014/main" id="{206B9545-2058-DCFE-586B-1CB6908B3CF7}"/>
              </a:ext>
            </a:extLst>
          </p:cNvPr>
          <p:cNvSpPr txBox="1"/>
          <p:nvPr/>
        </p:nvSpPr>
        <p:spPr>
          <a:xfrm>
            <a:off x="5336321" y="2042328"/>
            <a:ext cx="2609432" cy="1745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Spring MVC</a:t>
            </a:r>
            <a:r>
              <a:rPr lang="ko-KR" altLang="en-US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아키텍처</a:t>
            </a:r>
            <a:r>
              <a:rPr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(</a:t>
            </a:r>
            <a:r>
              <a:rPr lang="ko-KR" altLang="en-US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비동기</a:t>
            </a:r>
            <a:r>
              <a:rPr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)</a:t>
            </a:r>
            <a:r>
              <a:rPr lang="ko-KR" altLang="en-US" dirty="0" err="1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를</a:t>
            </a:r>
            <a:r>
              <a:rPr lang="ko-KR" altLang="en-US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사용한다면</a:t>
            </a:r>
            <a:r>
              <a:rPr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,</a:t>
            </a:r>
          </a:p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A </a:t>
            </a:r>
            <a:r>
              <a:rPr lang="ko-KR" altLang="en-US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스토어의 요청에 대한 응답이 완료될 때까지 </a:t>
            </a:r>
            <a:r>
              <a:rPr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B, C</a:t>
            </a:r>
            <a:r>
              <a:rPr lang="ko-KR" altLang="en-US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스토어의 요청에 대한 </a:t>
            </a:r>
            <a:r>
              <a:rPr lang="ko-KR" altLang="en-US" b="1" dirty="0">
                <a:highlight>
                  <a:srgbClr val="FFFF00"/>
                </a:highlight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응답 지연 발생</a:t>
            </a:r>
            <a:endParaRPr lang="en-US" altLang="ko-KR" b="1" dirty="0">
              <a:effectLst/>
              <a:highlight>
                <a:srgbClr val="FFFF00"/>
              </a:highlight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  <p:sp>
        <p:nvSpPr>
          <p:cNvPr id="7" name="구름 모양 설명선[C] 6">
            <a:extLst>
              <a:ext uri="{FF2B5EF4-FFF2-40B4-BE49-F238E27FC236}">
                <a16:creationId xmlns:a16="http://schemas.microsoft.com/office/drawing/2014/main" id="{ECF514D8-0E37-61C1-220C-0C3CAE40CC22}"/>
              </a:ext>
            </a:extLst>
          </p:cNvPr>
          <p:cNvSpPr/>
          <p:nvPr/>
        </p:nvSpPr>
        <p:spPr>
          <a:xfrm>
            <a:off x="2709563" y="2767629"/>
            <a:ext cx="425693" cy="332992"/>
          </a:xfrm>
          <a:prstGeom prst="cloudCallo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구름 모양 설명선[C] 7">
            <a:extLst>
              <a:ext uri="{FF2B5EF4-FFF2-40B4-BE49-F238E27FC236}">
                <a16:creationId xmlns:a16="http://schemas.microsoft.com/office/drawing/2014/main" id="{7E0632A5-FA26-3738-C978-9EB8DE8D8F7A}"/>
              </a:ext>
            </a:extLst>
          </p:cNvPr>
          <p:cNvSpPr/>
          <p:nvPr/>
        </p:nvSpPr>
        <p:spPr>
          <a:xfrm>
            <a:off x="2709562" y="3653709"/>
            <a:ext cx="425693" cy="332992"/>
          </a:xfrm>
          <a:prstGeom prst="cloudCallo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Google Shape;193;p26">
            <a:extLst>
              <a:ext uri="{FF2B5EF4-FFF2-40B4-BE49-F238E27FC236}">
                <a16:creationId xmlns:a16="http://schemas.microsoft.com/office/drawing/2014/main" id="{9AEEA154-E008-FB7E-C955-F2F667A85805}"/>
              </a:ext>
            </a:extLst>
          </p:cNvPr>
          <p:cNvSpPr txBox="1"/>
          <p:nvPr/>
        </p:nvSpPr>
        <p:spPr>
          <a:xfrm>
            <a:off x="8392201" y="4588076"/>
            <a:ext cx="60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7"/>
          <p:cNvSpPr txBox="1"/>
          <p:nvPr/>
        </p:nvSpPr>
        <p:spPr>
          <a:xfrm>
            <a:off x="2610764" y="997981"/>
            <a:ext cx="3924377" cy="671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5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문제 정의</a:t>
            </a:r>
            <a:endParaRPr sz="7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201" name="Google Shape;201;p27"/>
          <p:cNvSpPr txBox="1"/>
          <p:nvPr/>
        </p:nvSpPr>
        <p:spPr>
          <a:xfrm>
            <a:off x="1789800" y="2037724"/>
            <a:ext cx="1507830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effectLst/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WHY</a:t>
            </a:r>
          </a:p>
        </p:txBody>
      </p:sp>
      <p:sp>
        <p:nvSpPr>
          <p:cNvPr id="202" name="Google Shape;202;p27"/>
          <p:cNvSpPr/>
          <p:nvPr/>
        </p:nvSpPr>
        <p:spPr>
          <a:xfrm>
            <a:off x="5069394" y="4458806"/>
            <a:ext cx="2301157" cy="1809285"/>
          </a:xfrm>
          <a:custGeom>
            <a:avLst/>
            <a:gdLst/>
            <a:ahLst/>
            <a:cxnLst/>
            <a:rect l="l" t="t" r="r" b="b"/>
            <a:pathLst>
              <a:path w="4602314" h="3618569" extrusionOk="0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7"/>
          <p:cNvSpPr/>
          <p:nvPr/>
        </p:nvSpPr>
        <p:spPr>
          <a:xfrm>
            <a:off x="-337078" y="-536315"/>
            <a:ext cx="2449974" cy="1534296"/>
          </a:xfrm>
          <a:custGeom>
            <a:avLst/>
            <a:gdLst/>
            <a:ahLst/>
            <a:cxnLst/>
            <a:rect l="l" t="t" r="r" b="b"/>
            <a:pathLst>
              <a:path w="4899948" h="3068592" extrusionOk="0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7"/>
          <p:cNvSpPr/>
          <p:nvPr/>
        </p:nvSpPr>
        <p:spPr>
          <a:xfrm>
            <a:off x="1473975" y="4647550"/>
            <a:ext cx="2038135" cy="1431790"/>
          </a:xfrm>
          <a:custGeom>
            <a:avLst/>
            <a:gdLst/>
            <a:ahLst/>
            <a:cxnLst/>
            <a:rect l="l" t="t" r="r" b="b"/>
            <a:pathLst>
              <a:path w="4076270" h="2863579" extrusionOk="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7"/>
          <p:cNvSpPr/>
          <p:nvPr/>
        </p:nvSpPr>
        <p:spPr>
          <a:xfrm>
            <a:off x="2501974" y="-945300"/>
            <a:ext cx="1446381" cy="1459651"/>
          </a:xfrm>
          <a:custGeom>
            <a:avLst/>
            <a:gdLst/>
            <a:ahLst/>
            <a:cxnLst/>
            <a:rect l="l" t="t" r="r" b="b"/>
            <a:pathLst>
              <a:path w="2892762" h="2919301" extrusionOk="0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7"/>
          <p:cNvSpPr/>
          <p:nvPr/>
        </p:nvSpPr>
        <p:spPr>
          <a:xfrm rot="-5282649">
            <a:off x="8002143" y="132687"/>
            <a:ext cx="2008604" cy="685436"/>
          </a:xfrm>
          <a:custGeom>
            <a:avLst/>
            <a:gdLst/>
            <a:ahLst/>
            <a:cxnLst/>
            <a:rect l="l" t="t" r="r" b="b"/>
            <a:pathLst>
              <a:path w="4017207" h="1370872" extrusionOk="0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01;p27">
            <a:extLst>
              <a:ext uri="{FF2B5EF4-FFF2-40B4-BE49-F238E27FC236}">
                <a16:creationId xmlns:a16="http://schemas.microsoft.com/office/drawing/2014/main" id="{03C8F338-7AF3-8AF6-EBCA-4EA4F0289FA2}"/>
              </a:ext>
            </a:extLst>
          </p:cNvPr>
          <p:cNvSpPr txBox="1"/>
          <p:nvPr/>
        </p:nvSpPr>
        <p:spPr>
          <a:xfrm>
            <a:off x="6139165" y="2037724"/>
            <a:ext cx="1507832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effectLst/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WHAT</a:t>
            </a:r>
          </a:p>
        </p:txBody>
      </p:sp>
      <p:sp>
        <p:nvSpPr>
          <p:cNvPr id="3" name="Google Shape;201;p27">
            <a:extLst>
              <a:ext uri="{FF2B5EF4-FFF2-40B4-BE49-F238E27FC236}">
                <a16:creationId xmlns:a16="http://schemas.microsoft.com/office/drawing/2014/main" id="{09767219-D39C-1953-1801-7A12C6E06154}"/>
              </a:ext>
            </a:extLst>
          </p:cNvPr>
          <p:cNvSpPr txBox="1"/>
          <p:nvPr/>
        </p:nvSpPr>
        <p:spPr>
          <a:xfrm>
            <a:off x="1238999" y="3087296"/>
            <a:ext cx="2609432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“</a:t>
            </a:r>
            <a:r>
              <a:rPr lang="ko-KR" altLang="en-US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다수의 </a:t>
            </a:r>
            <a:r>
              <a:rPr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API</a:t>
            </a:r>
            <a:r>
              <a:rPr lang="ko-KR" altLang="en-US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요청에 대한 응답 속도 및 처리량을 향상시키기 위해</a:t>
            </a:r>
            <a:r>
              <a:rPr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”</a:t>
            </a:r>
            <a:endParaRPr lang="en-US" altLang="ko-KR" dirty="0">
              <a:effectLst/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  <p:sp>
        <p:nvSpPr>
          <p:cNvPr id="4" name="Google Shape;201;p27">
            <a:extLst>
              <a:ext uri="{FF2B5EF4-FFF2-40B4-BE49-F238E27FC236}">
                <a16:creationId xmlns:a16="http://schemas.microsoft.com/office/drawing/2014/main" id="{F40E7D53-434D-1BD5-9D74-6494E6B4859E}"/>
              </a:ext>
            </a:extLst>
          </p:cNvPr>
          <p:cNvSpPr txBox="1"/>
          <p:nvPr/>
        </p:nvSpPr>
        <p:spPr>
          <a:xfrm>
            <a:off x="4657149" y="3087296"/>
            <a:ext cx="4471862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“</a:t>
            </a:r>
            <a:r>
              <a:rPr lang="ko-KR" altLang="en-US" dirty="0"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기존 </a:t>
            </a:r>
            <a:r>
              <a:rPr lang="en-US" altLang="ko-KR" strike="sngStrike" dirty="0"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Spring MVC</a:t>
            </a:r>
            <a:r>
              <a:rPr lang="ko-KR" altLang="en-US" dirty="0"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방식이 아닌</a:t>
            </a:r>
            <a:r>
              <a:rPr lang="en-US" altLang="ko-KR" dirty="0"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,</a:t>
            </a:r>
            <a:r>
              <a:rPr lang="ko-KR" altLang="en-US" dirty="0"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endParaRPr lang="en-US" altLang="ko-KR" dirty="0">
              <a:effectLst/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effectLst/>
                <a:highlight>
                  <a:srgbClr val="FFFF00"/>
                </a:highlight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Spring </a:t>
            </a:r>
            <a:r>
              <a:rPr lang="en-US" altLang="ko-KR" b="1" dirty="0" err="1">
                <a:effectLst/>
                <a:highlight>
                  <a:srgbClr val="FFFF00"/>
                </a:highlight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Webflux</a:t>
            </a:r>
            <a:r>
              <a:rPr lang="ko-KR" altLang="en-US" b="1" dirty="0"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ko-KR" altLang="en-US" dirty="0"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기반 </a:t>
            </a:r>
            <a:r>
              <a:rPr lang="en-US" altLang="ko-KR" dirty="0"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API</a:t>
            </a:r>
            <a:r>
              <a:rPr lang="ko-KR" altLang="en-US" dirty="0"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Server</a:t>
            </a:r>
            <a:r>
              <a:rPr lang="ko-KR" altLang="en-US" dirty="0" err="1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를</a:t>
            </a:r>
            <a:r>
              <a:rPr lang="ko-KR" altLang="en-US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구축할 것이다</a:t>
            </a:r>
            <a:r>
              <a:rPr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”</a:t>
            </a:r>
            <a:r>
              <a:rPr lang="ko-KR" altLang="en-US" dirty="0"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endParaRPr lang="en-US" altLang="ko-KR" dirty="0">
              <a:effectLst/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  <p:sp>
        <p:nvSpPr>
          <p:cNvPr id="6" name="Google Shape;193;p26">
            <a:extLst>
              <a:ext uri="{FF2B5EF4-FFF2-40B4-BE49-F238E27FC236}">
                <a16:creationId xmlns:a16="http://schemas.microsoft.com/office/drawing/2014/main" id="{90497D76-7BF6-3FEB-6AC8-3DB320CB33CA}"/>
              </a:ext>
            </a:extLst>
          </p:cNvPr>
          <p:cNvSpPr txBox="1"/>
          <p:nvPr/>
        </p:nvSpPr>
        <p:spPr>
          <a:xfrm>
            <a:off x="8392201" y="4588076"/>
            <a:ext cx="60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2000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1833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2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59" t="-3629" r="-74149" b="-2749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32"/>
          <p:cNvSpPr txBox="1"/>
          <p:nvPr/>
        </p:nvSpPr>
        <p:spPr>
          <a:xfrm>
            <a:off x="683106" y="1365937"/>
            <a:ext cx="3853800" cy="373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800" b="1" dirty="0">
                <a:solidFill>
                  <a:srgbClr val="5EB83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DM Sans"/>
                <a:sym typeface="DM Sans"/>
              </a:rPr>
              <a:t>Blocking I/O</a:t>
            </a:r>
            <a:endParaRPr sz="1200" b="1" dirty="0">
              <a:latin typeface="S-Core Dream 6 Bold" panose="020B0503030302020204" pitchFamily="34" charset="-127"/>
              <a:ea typeface="S-Core Dream 6 Bold" panose="020B0503030302020204" pitchFamily="34" charset="-127"/>
              <a:cs typeface="DM Sans"/>
              <a:sym typeface="DM Sans"/>
            </a:endParaRPr>
          </a:p>
        </p:txBody>
      </p:sp>
      <p:sp>
        <p:nvSpPr>
          <p:cNvPr id="355" name="Google Shape;355;p32"/>
          <p:cNvSpPr txBox="1"/>
          <p:nvPr/>
        </p:nvSpPr>
        <p:spPr>
          <a:xfrm>
            <a:off x="4754761" y="1341764"/>
            <a:ext cx="3853800" cy="373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1" dirty="0">
                <a:solidFill>
                  <a:srgbClr val="5EB83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DM Sans"/>
                <a:sym typeface="DM Sans"/>
              </a:rPr>
              <a:t>Non-Blocking I/O</a:t>
            </a:r>
            <a:endParaRPr sz="1800" b="1" dirty="0">
              <a:solidFill>
                <a:srgbClr val="5EB831"/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DM Sans"/>
              <a:sym typeface="DM Sans"/>
            </a:endParaRPr>
          </a:p>
        </p:txBody>
      </p:sp>
      <p:sp>
        <p:nvSpPr>
          <p:cNvPr id="2" name="Google Shape;200;p27">
            <a:extLst>
              <a:ext uri="{FF2B5EF4-FFF2-40B4-BE49-F238E27FC236}">
                <a16:creationId xmlns:a16="http://schemas.microsoft.com/office/drawing/2014/main" id="{1AEADD0C-B2A5-AB7B-00BA-F3A4A7E44088}"/>
              </a:ext>
            </a:extLst>
          </p:cNvPr>
          <p:cNvSpPr txBox="1"/>
          <p:nvPr/>
        </p:nvSpPr>
        <p:spPr>
          <a:xfrm>
            <a:off x="2609810" y="398076"/>
            <a:ext cx="3924377" cy="671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5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기술 조사</a:t>
            </a:r>
            <a:r>
              <a:rPr lang="en-US" altLang="ko-KR" sz="45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 1</a:t>
            </a:r>
            <a:endParaRPr sz="7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2B595D-3F27-2129-C2A5-338261F6B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761" y="1855283"/>
            <a:ext cx="2879307" cy="29011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C9FCDE-698C-2B51-B745-474B13E7A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451" y="1855282"/>
            <a:ext cx="3093295" cy="2897929"/>
          </a:xfrm>
          <a:prstGeom prst="rect">
            <a:avLst/>
          </a:prstGeom>
        </p:spPr>
      </p:pic>
      <p:sp>
        <p:nvSpPr>
          <p:cNvPr id="7" name="Google Shape;201;p27">
            <a:extLst>
              <a:ext uri="{FF2B5EF4-FFF2-40B4-BE49-F238E27FC236}">
                <a16:creationId xmlns:a16="http://schemas.microsoft.com/office/drawing/2014/main" id="{19B92DB5-2AAD-43F8-F4DE-0B7D67AFE5B5}"/>
              </a:ext>
            </a:extLst>
          </p:cNvPr>
          <p:cNvSpPr txBox="1"/>
          <p:nvPr/>
        </p:nvSpPr>
        <p:spPr>
          <a:xfrm>
            <a:off x="3480254" y="4420601"/>
            <a:ext cx="1039079" cy="290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[2]</a:t>
            </a:r>
            <a:endParaRPr lang="en-US" altLang="ko-KR" b="1" dirty="0">
              <a:effectLst/>
              <a:highlight>
                <a:srgbClr val="FFFF00"/>
              </a:highlight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  <p:sp>
        <p:nvSpPr>
          <p:cNvPr id="8" name="Google Shape;201;p27">
            <a:extLst>
              <a:ext uri="{FF2B5EF4-FFF2-40B4-BE49-F238E27FC236}">
                <a16:creationId xmlns:a16="http://schemas.microsoft.com/office/drawing/2014/main" id="{FCA9537F-C27C-5CB7-6101-45A2657C0909}"/>
              </a:ext>
            </a:extLst>
          </p:cNvPr>
          <p:cNvSpPr txBox="1"/>
          <p:nvPr/>
        </p:nvSpPr>
        <p:spPr>
          <a:xfrm>
            <a:off x="7349954" y="4420602"/>
            <a:ext cx="1039079" cy="290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[2]</a:t>
            </a:r>
            <a:endParaRPr lang="en-US" altLang="ko-KR" b="1" dirty="0">
              <a:effectLst/>
              <a:highlight>
                <a:srgbClr val="FFFF00"/>
              </a:highlight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  <p:sp>
        <p:nvSpPr>
          <p:cNvPr id="10" name="Google Shape;193;p26">
            <a:extLst>
              <a:ext uri="{FF2B5EF4-FFF2-40B4-BE49-F238E27FC236}">
                <a16:creationId xmlns:a16="http://schemas.microsoft.com/office/drawing/2014/main" id="{4838F409-7F02-E61D-F193-6FAFE0342BA7}"/>
              </a:ext>
            </a:extLst>
          </p:cNvPr>
          <p:cNvSpPr txBox="1"/>
          <p:nvPr/>
        </p:nvSpPr>
        <p:spPr>
          <a:xfrm>
            <a:off x="8392201" y="4588076"/>
            <a:ext cx="60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2000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4724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2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59" t="-3629" r="-74149" b="-2749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32"/>
          <p:cNvSpPr txBox="1"/>
          <p:nvPr/>
        </p:nvSpPr>
        <p:spPr>
          <a:xfrm>
            <a:off x="345177" y="1365937"/>
            <a:ext cx="3853800" cy="373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dirty="0">
                <a:solidFill>
                  <a:srgbClr val="5EB83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DM Sans"/>
                <a:sym typeface="DM Sans"/>
              </a:rPr>
              <a:t>Spring MVC</a:t>
            </a:r>
            <a:endParaRPr sz="1200" b="1" dirty="0">
              <a:latin typeface="S-Core Dream 6 Bold" panose="020B0503030302020204" pitchFamily="34" charset="-127"/>
              <a:ea typeface="S-Core Dream 6 Bold" panose="020B0503030302020204" pitchFamily="34" charset="-127"/>
              <a:cs typeface="DM Sans"/>
              <a:sym typeface="DM Sans"/>
            </a:endParaRPr>
          </a:p>
        </p:txBody>
      </p:sp>
      <p:pic>
        <p:nvPicPr>
          <p:cNvPr id="353" name="Google Shape;35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0893" y="1177224"/>
            <a:ext cx="581326" cy="5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6159" y="1191808"/>
            <a:ext cx="1302374" cy="66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2"/>
          <p:cNvSpPr txBox="1"/>
          <p:nvPr/>
        </p:nvSpPr>
        <p:spPr>
          <a:xfrm>
            <a:off x="4754761" y="1341764"/>
            <a:ext cx="3853800" cy="373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800" b="1" dirty="0">
                <a:solidFill>
                  <a:srgbClr val="5EB83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DM Sans"/>
                <a:sym typeface="DM Sans"/>
              </a:rPr>
              <a:t>Spring Webflux</a:t>
            </a:r>
            <a:endParaRPr sz="1800" b="1" dirty="0">
              <a:solidFill>
                <a:srgbClr val="5EB831"/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DM Sans"/>
              <a:sym typeface="DM Sans"/>
            </a:endParaRPr>
          </a:p>
        </p:txBody>
      </p:sp>
      <p:sp>
        <p:nvSpPr>
          <p:cNvPr id="2" name="Google Shape;200;p27">
            <a:extLst>
              <a:ext uri="{FF2B5EF4-FFF2-40B4-BE49-F238E27FC236}">
                <a16:creationId xmlns:a16="http://schemas.microsoft.com/office/drawing/2014/main" id="{1AEADD0C-B2A5-AB7B-00BA-F3A4A7E44088}"/>
              </a:ext>
            </a:extLst>
          </p:cNvPr>
          <p:cNvSpPr txBox="1"/>
          <p:nvPr/>
        </p:nvSpPr>
        <p:spPr>
          <a:xfrm>
            <a:off x="2609810" y="398076"/>
            <a:ext cx="3924377" cy="671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5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기술 조사</a:t>
            </a:r>
            <a:r>
              <a:rPr lang="en-US" altLang="ko-KR" sz="45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 2</a:t>
            </a:r>
            <a:endParaRPr sz="7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D87065-EF7C-8B83-E823-71845C2E1F66}"/>
              </a:ext>
            </a:extLst>
          </p:cNvPr>
          <p:cNvSpPr txBox="1"/>
          <p:nvPr/>
        </p:nvSpPr>
        <p:spPr>
          <a:xfrm>
            <a:off x="181890" y="1855283"/>
            <a:ext cx="4205383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Blocking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</a:t>
            </a:r>
            <a:r>
              <a:rPr lang="en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I/O: Spring MVC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는 전통적으로 블로킹 </a:t>
            </a:r>
            <a:r>
              <a:rPr lang="en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I/O</a:t>
            </a:r>
            <a:r>
              <a:rPr lang="ko-KR" altLang="en-US" sz="1100" dirty="0" err="1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를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사용한다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. 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여기서 들어오는 각 요청은 요청이 처리되고 응답이 다시 전송될 때까지 서버의 스레드 풀에서 스레드를 소비한다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. 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스레드가 </a:t>
            </a:r>
            <a:r>
              <a:rPr lang="en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I/O(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ex: 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데이터베이스 액세스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)</a:t>
            </a:r>
            <a:r>
              <a:rPr lang="ko-KR" altLang="en-US" sz="1100" dirty="0" err="1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를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기다리면서 차단되면 다른 요청을 처리하는 데 사용할 수 없다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.</a:t>
            </a:r>
          </a:p>
          <a:p>
            <a:pPr algn="l"/>
            <a:endParaRPr lang="en-US" altLang="ko-KR" sz="1100" dirty="0">
              <a:solidFill>
                <a:schemeClr val="dk1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동기 프로그래밍 모델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: </a:t>
            </a:r>
            <a:r>
              <a:rPr lang="en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Spring MVC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는 각 요청이 순차적으로 처리되는 동기 프로그래밍 모델을 따른다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. </a:t>
            </a:r>
            <a:r>
              <a:rPr lang="en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Spring MVC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는 서버의 스레드 풀 크기를 늘려 많은 수의 동시 요청을 처리할 수 있지만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, 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부하가 극도로 높은 경우 확장성 제한에 직면할 수 있다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dk1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사용 용이성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: </a:t>
            </a:r>
            <a:r>
              <a:rPr lang="en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Spring MVC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는 널리 채택되었으며 전통적인 동기 프로그래밍 패러다임에 익숙한 개발자가 사용하기가 더 쉽다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.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[3]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0F6013-45F1-EA84-DD67-9E044C907E92}"/>
              </a:ext>
            </a:extLst>
          </p:cNvPr>
          <p:cNvSpPr txBox="1"/>
          <p:nvPr/>
        </p:nvSpPr>
        <p:spPr>
          <a:xfrm>
            <a:off x="4634693" y="1795456"/>
            <a:ext cx="4205383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Non-Blocking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I/O: Spring </a:t>
            </a:r>
            <a:r>
              <a:rPr lang="en-US" altLang="ko-KR" sz="1100" dirty="0" err="1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WebFlux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는 </a:t>
            </a:r>
            <a:r>
              <a:rPr lang="ko-KR" altLang="en-US" sz="1100" dirty="0" err="1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비차단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I/O 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및 이벤트 중심 아키텍처를 활용하는 반응형 프로그래밍 모델을 기반으로 한다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. 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스레드를 차단하는 대신 </a:t>
            </a:r>
            <a:r>
              <a:rPr lang="en-US" altLang="ko-KR" sz="1100" dirty="0" err="1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WebFlux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는 소수의 스레드를 사용하여 들어오는 요청을 비동기적으로 처리한다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. 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이를 통해 서버는 더 적은 수의 스레드로 많은 수의 동시 연결을 처리할 수 있어 리소스 활용도와 확장성이 향상된다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dk1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비동기 프로그래밍 모델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: </a:t>
            </a:r>
            <a:r>
              <a:rPr lang="en-US" altLang="ko-KR" sz="1100" dirty="0" err="1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WebFlux</a:t>
            </a:r>
            <a:r>
              <a:rPr lang="ko-KR" altLang="en-US" sz="1100" dirty="0" err="1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를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사용하면 개발자는 반응형 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API(ex: Flux, Mono)</a:t>
            </a:r>
            <a:r>
              <a:rPr lang="ko-KR" altLang="en-US" sz="1100" dirty="0" err="1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를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사용하여 반응형 및 비동기식 스타일로 코드를 작성한다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. 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이는 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I/O 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바인딩 작업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(ex: 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네트워크 요청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, 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데이터베이스 쿼리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)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과 같은 비동기 작업을 처리하는 데 유리할 수 있다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dk1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확장성 및 성능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: Spring </a:t>
            </a:r>
            <a:r>
              <a:rPr lang="en-US" altLang="ko-KR" sz="1100" dirty="0" err="1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WebFlux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는 많은 수의 동시 연결을 효율적으로 처리해야 하는 처리량이 높고 대기 시간이 짧은 애플리케이션에 적합하다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. 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이는 수명이 긴 연결이나 스트리밍 데이터가 있는 시나리오에서 특히 유용하다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.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[3]</a:t>
            </a:r>
          </a:p>
        </p:txBody>
      </p:sp>
      <p:sp>
        <p:nvSpPr>
          <p:cNvPr id="3" name="Google Shape;193;p26">
            <a:extLst>
              <a:ext uri="{FF2B5EF4-FFF2-40B4-BE49-F238E27FC236}">
                <a16:creationId xmlns:a16="http://schemas.microsoft.com/office/drawing/2014/main" id="{91445276-215A-8AC7-5E3C-EDD6D8EDD6E3}"/>
              </a:ext>
            </a:extLst>
          </p:cNvPr>
          <p:cNvSpPr txBox="1"/>
          <p:nvPr/>
        </p:nvSpPr>
        <p:spPr>
          <a:xfrm>
            <a:off x="8392201" y="4588076"/>
            <a:ext cx="60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2000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2942</TotalTime>
  <Words>980</Words>
  <Application>Microsoft Macintosh PowerPoint</Application>
  <PresentationFormat>화면 슬라이드 쇼(16:9)</PresentationFormat>
  <Paragraphs>147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14</vt:i4>
      </vt:variant>
    </vt:vector>
  </HeadingPairs>
  <TitlesOfParts>
    <vt:vector size="28" baseType="lpstr">
      <vt:lpstr>S-Core Dream 7 ExtraBold</vt:lpstr>
      <vt:lpstr>S-Core Dream 1 Thin</vt:lpstr>
      <vt:lpstr>Arial</vt:lpstr>
      <vt:lpstr>DM Sans</vt:lpstr>
      <vt:lpstr>S-Core Dream 3 Light</vt:lpstr>
      <vt:lpstr>S-Core Dream 8 Heavy</vt:lpstr>
      <vt:lpstr>NANUMBARUNGOTHICOTF ULTRALIGHT</vt:lpstr>
      <vt:lpstr>NanumGothicExtraBold</vt:lpstr>
      <vt:lpstr>NANUMBARUNGOTHICOTF ULTRALIGHT</vt:lpstr>
      <vt:lpstr>S-Core Dream 6 Bold</vt:lpstr>
      <vt:lpstr>Calibri</vt:lpstr>
      <vt:lpstr>NanumGothic</vt:lpstr>
      <vt:lpstr>Simple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Kang SeungMin</cp:lastModifiedBy>
  <cp:revision>29</cp:revision>
  <dcterms:modified xsi:type="dcterms:W3CDTF">2024-03-23T08:03:20Z</dcterms:modified>
</cp:coreProperties>
</file>